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89" r:id="rId2"/>
    <p:sldId id="453" r:id="rId3"/>
    <p:sldId id="452" r:id="rId4"/>
    <p:sldId id="461" r:id="rId5"/>
    <p:sldId id="416" r:id="rId6"/>
    <p:sldId id="398" r:id="rId7"/>
    <p:sldId id="396" r:id="rId8"/>
    <p:sldId id="401" r:id="rId9"/>
    <p:sldId id="402" r:id="rId10"/>
    <p:sldId id="403" r:id="rId11"/>
    <p:sldId id="405" r:id="rId12"/>
    <p:sldId id="406" r:id="rId13"/>
    <p:sldId id="407" r:id="rId14"/>
    <p:sldId id="404" r:id="rId15"/>
    <p:sldId id="460" r:id="rId16"/>
    <p:sldId id="418" r:id="rId17"/>
    <p:sldId id="408" r:id="rId18"/>
    <p:sldId id="420" r:id="rId19"/>
    <p:sldId id="450" r:id="rId20"/>
    <p:sldId id="366" r:id="rId21"/>
    <p:sldId id="367" r:id="rId22"/>
    <p:sldId id="373" r:id="rId23"/>
    <p:sldId id="375" r:id="rId24"/>
    <p:sldId id="372" r:id="rId25"/>
    <p:sldId id="441" r:id="rId26"/>
    <p:sldId id="442" r:id="rId27"/>
    <p:sldId id="381" r:id="rId28"/>
    <p:sldId id="456" r:id="rId29"/>
    <p:sldId id="457" r:id="rId30"/>
    <p:sldId id="448" r:id="rId31"/>
    <p:sldId id="392" r:id="rId32"/>
    <p:sldId id="39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orient="horz" pos="3906" userDrawn="1">
          <p15:clr>
            <a:srgbClr val="A4A3A4"/>
          </p15:clr>
        </p15:guide>
        <p15:guide id="3" pos="7083" userDrawn="1">
          <p15:clr>
            <a:srgbClr val="A4A3A4"/>
          </p15:clr>
        </p15:guide>
        <p15:guide id="4" pos="597" userDrawn="1">
          <p15:clr>
            <a:srgbClr val="A4A3A4"/>
          </p15:clr>
        </p15:guide>
        <p15:guide id="5" pos="3885" userDrawn="1">
          <p15:clr>
            <a:srgbClr val="A4A3A4"/>
          </p15:clr>
        </p15:guide>
        <p15:guide id="6" pos="37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667"/>
    <a:srgbClr val="A2CF04"/>
    <a:srgbClr val="C35207"/>
    <a:srgbClr val="101010"/>
    <a:srgbClr val="000000"/>
    <a:srgbClr val="A7C800"/>
    <a:srgbClr val="B0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90" autoAdjust="0"/>
    <p:restoredTop sz="90576" autoAdjust="0"/>
  </p:normalViewPr>
  <p:slideViewPr>
    <p:cSldViewPr showGuides="1">
      <p:cViewPr>
        <p:scale>
          <a:sx n="114" d="100"/>
          <a:sy n="114" d="100"/>
        </p:scale>
        <p:origin x="-424" y="-32"/>
      </p:cViewPr>
      <p:guideLst>
        <p:guide orient="horz" pos="1275"/>
        <p:guide orient="horz" pos="3906"/>
        <p:guide pos="7083"/>
        <p:guide pos="597"/>
        <p:guide pos="3885"/>
        <p:guide pos="3795"/>
      </p:guideLst>
    </p:cSldViewPr>
  </p:slideViewPr>
  <p:outlineViewPr>
    <p:cViewPr>
      <p:scale>
        <a:sx n="33" d="100"/>
        <a:sy n="33" d="100"/>
      </p:scale>
      <p:origin x="0" y="180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40"/>
    </p:cViewPr>
  </p:sorterViewPr>
  <p:notesViewPr>
    <p:cSldViewPr showGuides="1">
      <p:cViewPr varScale="1">
        <p:scale>
          <a:sx n="152" d="100"/>
          <a:sy n="152" d="100"/>
        </p:scale>
        <p:origin x="-4696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72189-EE63-4F2C-9146-23E1F05FC6F8}" type="datetimeFigureOut">
              <a:rPr lang="de-DE" smtClean="0"/>
              <a:t>12.05.18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104ED-E63E-4B24-81CC-E58316FF97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536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4B6F6-6D2A-4A04-A64A-FF55DB57BE26}" type="datetimeFigureOut">
              <a:rPr lang="de-DE" smtClean="0"/>
              <a:t>12.05.18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0B2E-E624-4D88-A17F-68D3FC04AD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675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3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72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66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20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Stages</a:t>
            </a:r>
          </a:p>
          <a:p>
            <a:pPr lvl="1"/>
            <a:r>
              <a:rPr lang="en-US" dirty="0"/>
              <a:t>Asynchronously</a:t>
            </a:r>
          </a:p>
          <a:p>
            <a:pPr lvl="1"/>
            <a:r>
              <a:rPr lang="en-US" dirty="0"/>
              <a:t>Can be disabled</a:t>
            </a:r>
          </a:p>
          <a:p>
            <a:endParaRPr lang="en-US" dirty="0"/>
          </a:p>
          <a:p>
            <a:r>
              <a:rPr lang="en-US" dirty="0" err="1"/>
              <a:t>DataSource</a:t>
            </a:r>
            <a:r>
              <a:rPr lang="en-US" dirty="0"/>
              <a:t> loads data, which is not a recommendation</a:t>
            </a:r>
          </a:p>
          <a:p>
            <a:pPr lvl="1"/>
            <a:endParaRPr lang="en-US" dirty="0"/>
          </a:p>
          <a:p>
            <a:r>
              <a:rPr lang="en-US" dirty="0"/>
              <a:t>Sub Recommender</a:t>
            </a:r>
            <a:r>
              <a:rPr lang="en-US" baseline="0" dirty="0"/>
              <a:t> c</a:t>
            </a:r>
            <a:r>
              <a:rPr lang="en-US" dirty="0"/>
              <a:t>an only create / load recommendations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Filter can only remove</a:t>
            </a:r>
            <a:r>
              <a:rPr lang="en-US" baseline="0" dirty="0"/>
              <a:t> entries</a:t>
            </a:r>
          </a:p>
          <a:p>
            <a:pPr lvl="0"/>
            <a:endParaRPr lang="en-US" baseline="0" dirty="0"/>
          </a:p>
          <a:p>
            <a:pPr lvl="0"/>
            <a:r>
              <a:rPr lang="en-US" baseline="0" dirty="0" err="1"/>
              <a:t>Rerank</a:t>
            </a:r>
            <a:r>
              <a:rPr lang="en-US" baseline="0" dirty="0"/>
              <a:t> can only change the score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14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01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Stages</a:t>
            </a:r>
          </a:p>
          <a:p>
            <a:pPr lvl="1"/>
            <a:r>
              <a:rPr lang="en-US" dirty="0"/>
              <a:t>Asynchronously</a:t>
            </a:r>
          </a:p>
          <a:p>
            <a:pPr lvl="1"/>
            <a:r>
              <a:rPr lang="en-US" dirty="0"/>
              <a:t>Can be disabled</a:t>
            </a:r>
          </a:p>
          <a:p>
            <a:endParaRPr lang="en-US" dirty="0"/>
          </a:p>
          <a:p>
            <a:r>
              <a:rPr lang="en-US" dirty="0" err="1"/>
              <a:t>DataSource</a:t>
            </a:r>
            <a:r>
              <a:rPr lang="en-US" dirty="0"/>
              <a:t> loads data, which is not a recommendation</a:t>
            </a:r>
          </a:p>
          <a:p>
            <a:pPr lvl="1"/>
            <a:endParaRPr lang="en-US" dirty="0"/>
          </a:p>
          <a:p>
            <a:r>
              <a:rPr lang="en-US" dirty="0"/>
              <a:t>Sub Recommender</a:t>
            </a:r>
            <a:r>
              <a:rPr lang="en-US" baseline="0" dirty="0"/>
              <a:t> c</a:t>
            </a:r>
            <a:r>
              <a:rPr lang="en-US" dirty="0"/>
              <a:t>an only create / load recommendations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Filter can only remove</a:t>
            </a:r>
            <a:r>
              <a:rPr lang="en-US" baseline="0" dirty="0"/>
              <a:t> entries</a:t>
            </a:r>
          </a:p>
          <a:p>
            <a:pPr lvl="0"/>
            <a:endParaRPr lang="en-US" baseline="0" dirty="0"/>
          </a:p>
          <a:p>
            <a:pPr lvl="0"/>
            <a:r>
              <a:rPr lang="en-US" baseline="0" dirty="0" err="1"/>
              <a:t>Rerank</a:t>
            </a:r>
            <a:r>
              <a:rPr lang="en-US" baseline="0" dirty="0"/>
              <a:t> can only change the score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0B2E-E624-4D88-A17F-68D3FC04A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Personalised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user‘s</a:t>
            </a:r>
            <a:r>
              <a:rPr lang="de-DE" baseline="0" dirty="0"/>
              <a:t> </a:t>
            </a:r>
            <a:r>
              <a:rPr lang="de-DE" baseline="0" dirty="0" err="1"/>
              <a:t>behaviour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B8D55-0855-4EE6-BBA7-EB46A34AB255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08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200644" cy="6858000"/>
          </a:xfrm>
          <a:custGeom>
            <a:avLst/>
            <a:gdLst>
              <a:gd name="connsiteX0" fmla="*/ 0 w 12200644"/>
              <a:gd name="connsiteY0" fmla="*/ 0 h 6858000"/>
              <a:gd name="connsiteX1" fmla="*/ 3056644 w 12200644"/>
              <a:gd name="connsiteY1" fmla="*/ 0 h 6858000"/>
              <a:gd name="connsiteX2" fmla="*/ 9144000 w 12200644"/>
              <a:gd name="connsiteY2" fmla="*/ 0 h 6858000"/>
              <a:gd name="connsiteX3" fmla="*/ 12200644 w 12200644"/>
              <a:gd name="connsiteY3" fmla="*/ 0 h 6858000"/>
              <a:gd name="connsiteX4" fmla="*/ 12200644 w 12200644"/>
              <a:gd name="connsiteY4" fmla="*/ 5663198 h 6858000"/>
              <a:gd name="connsiteX5" fmla="*/ 11380423 w 12200644"/>
              <a:gd name="connsiteY5" fmla="*/ 5189530 h 6858000"/>
              <a:gd name="connsiteX6" fmla="*/ 11039571 w 12200644"/>
              <a:gd name="connsiteY6" fmla="*/ 5096208 h 6858000"/>
              <a:gd name="connsiteX7" fmla="*/ 10645617 w 12200644"/>
              <a:gd name="connsiteY7" fmla="*/ 5189530 h 6858000"/>
              <a:gd name="connsiteX8" fmla="*/ 8716126 w 12200644"/>
              <a:gd name="connsiteY8" fmla="*/ 6303788 h 6858000"/>
              <a:gd name="connsiteX9" fmla="*/ 8353376 w 12200644"/>
              <a:gd name="connsiteY9" fmla="*/ 6858000 h 6858000"/>
              <a:gd name="connsiteX10" fmla="*/ 5296732 w 12200644"/>
              <a:gd name="connsiteY10" fmla="*/ 6858000 h 6858000"/>
              <a:gd name="connsiteX11" fmla="*/ 3056644 w 12200644"/>
              <a:gd name="connsiteY11" fmla="*/ 6858000 h 6858000"/>
              <a:gd name="connsiteX12" fmla="*/ 0 w 12200644"/>
              <a:gd name="connsiteY12" fmla="*/ 6858000 h 6858000"/>
              <a:gd name="connsiteX0" fmla="*/ 0 w 12200644"/>
              <a:gd name="connsiteY0" fmla="*/ 0 h 6858000"/>
              <a:gd name="connsiteX1" fmla="*/ 3056644 w 12200644"/>
              <a:gd name="connsiteY1" fmla="*/ 0 h 6858000"/>
              <a:gd name="connsiteX2" fmla="*/ 12200644 w 12200644"/>
              <a:gd name="connsiteY2" fmla="*/ 0 h 6858000"/>
              <a:gd name="connsiteX3" fmla="*/ 12200644 w 12200644"/>
              <a:gd name="connsiteY3" fmla="*/ 5663198 h 6858000"/>
              <a:gd name="connsiteX4" fmla="*/ 11380423 w 12200644"/>
              <a:gd name="connsiteY4" fmla="*/ 5189530 h 6858000"/>
              <a:gd name="connsiteX5" fmla="*/ 11039571 w 12200644"/>
              <a:gd name="connsiteY5" fmla="*/ 5096208 h 6858000"/>
              <a:gd name="connsiteX6" fmla="*/ 10645617 w 12200644"/>
              <a:gd name="connsiteY6" fmla="*/ 5189530 h 6858000"/>
              <a:gd name="connsiteX7" fmla="*/ 8716126 w 12200644"/>
              <a:gd name="connsiteY7" fmla="*/ 6303788 h 6858000"/>
              <a:gd name="connsiteX8" fmla="*/ 8353376 w 12200644"/>
              <a:gd name="connsiteY8" fmla="*/ 6858000 h 6858000"/>
              <a:gd name="connsiteX9" fmla="*/ 5296732 w 12200644"/>
              <a:gd name="connsiteY9" fmla="*/ 6858000 h 6858000"/>
              <a:gd name="connsiteX10" fmla="*/ 3056644 w 12200644"/>
              <a:gd name="connsiteY10" fmla="*/ 6858000 h 6858000"/>
              <a:gd name="connsiteX11" fmla="*/ 0 w 12200644"/>
              <a:gd name="connsiteY11" fmla="*/ 6858000 h 6858000"/>
              <a:gd name="connsiteX12" fmla="*/ 0 w 12200644"/>
              <a:gd name="connsiteY12" fmla="*/ 0 h 6858000"/>
              <a:gd name="connsiteX0" fmla="*/ 0 w 12200644"/>
              <a:gd name="connsiteY0" fmla="*/ 0 h 6858000"/>
              <a:gd name="connsiteX1" fmla="*/ 12200644 w 12200644"/>
              <a:gd name="connsiteY1" fmla="*/ 0 h 6858000"/>
              <a:gd name="connsiteX2" fmla="*/ 12200644 w 12200644"/>
              <a:gd name="connsiteY2" fmla="*/ 5663198 h 6858000"/>
              <a:gd name="connsiteX3" fmla="*/ 11380423 w 12200644"/>
              <a:gd name="connsiteY3" fmla="*/ 5189530 h 6858000"/>
              <a:gd name="connsiteX4" fmla="*/ 11039571 w 12200644"/>
              <a:gd name="connsiteY4" fmla="*/ 5096208 h 6858000"/>
              <a:gd name="connsiteX5" fmla="*/ 10645617 w 12200644"/>
              <a:gd name="connsiteY5" fmla="*/ 5189530 h 6858000"/>
              <a:gd name="connsiteX6" fmla="*/ 8716126 w 12200644"/>
              <a:gd name="connsiteY6" fmla="*/ 6303788 h 6858000"/>
              <a:gd name="connsiteX7" fmla="*/ 8353376 w 12200644"/>
              <a:gd name="connsiteY7" fmla="*/ 6858000 h 6858000"/>
              <a:gd name="connsiteX8" fmla="*/ 5296732 w 12200644"/>
              <a:gd name="connsiteY8" fmla="*/ 6858000 h 6858000"/>
              <a:gd name="connsiteX9" fmla="*/ 3056644 w 12200644"/>
              <a:gd name="connsiteY9" fmla="*/ 6858000 h 6858000"/>
              <a:gd name="connsiteX10" fmla="*/ 0 w 12200644"/>
              <a:gd name="connsiteY10" fmla="*/ 6858000 h 6858000"/>
              <a:gd name="connsiteX11" fmla="*/ 0 w 12200644"/>
              <a:gd name="connsiteY11" fmla="*/ 0 h 6858000"/>
              <a:gd name="connsiteX0" fmla="*/ 0 w 12200644"/>
              <a:gd name="connsiteY0" fmla="*/ 0 h 6858000"/>
              <a:gd name="connsiteX1" fmla="*/ 12200644 w 12200644"/>
              <a:gd name="connsiteY1" fmla="*/ 0 h 6858000"/>
              <a:gd name="connsiteX2" fmla="*/ 12200644 w 12200644"/>
              <a:gd name="connsiteY2" fmla="*/ 5663198 h 6858000"/>
              <a:gd name="connsiteX3" fmla="*/ 11380423 w 12200644"/>
              <a:gd name="connsiteY3" fmla="*/ 5189530 h 6858000"/>
              <a:gd name="connsiteX4" fmla="*/ 11039571 w 12200644"/>
              <a:gd name="connsiteY4" fmla="*/ 5096208 h 6858000"/>
              <a:gd name="connsiteX5" fmla="*/ 10645617 w 12200644"/>
              <a:gd name="connsiteY5" fmla="*/ 5189530 h 6858000"/>
              <a:gd name="connsiteX6" fmla="*/ 8716126 w 12200644"/>
              <a:gd name="connsiteY6" fmla="*/ 6303788 h 6858000"/>
              <a:gd name="connsiteX7" fmla="*/ 8353376 w 12200644"/>
              <a:gd name="connsiteY7" fmla="*/ 6858000 h 6858000"/>
              <a:gd name="connsiteX8" fmla="*/ 5296732 w 12200644"/>
              <a:gd name="connsiteY8" fmla="*/ 6858000 h 6858000"/>
              <a:gd name="connsiteX9" fmla="*/ 0 w 12200644"/>
              <a:gd name="connsiteY9" fmla="*/ 6858000 h 6858000"/>
              <a:gd name="connsiteX10" fmla="*/ 0 w 12200644"/>
              <a:gd name="connsiteY10" fmla="*/ 0 h 6858000"/>
              <a:gd name="connsiteX0" fmla="*/ 0 w 12200644"/>
              <a:gd name="connsiteY0" fmla="*/ 0 h 6858000"/>
              <a:gd name="connsiteX1" fmla="*/ 12200644 w 12200644"/>
              <a:gd name="connsiteY1" fmla="*/ 0 h 6858000"/>
              <a:gd name="connsiteX2" fmla="*/ 12200644 w 12200644"/>
              <a:gd name="connsiteY2" fmla="*/ 5663198 h 6858000"/>
              <a:gd name="connsiteX3" fmla="*/ 11380423 w 12200644"/>
              <a:gd name="connsiteY3" fmla="*/ 5189530 h 6858000"/>
              <a:gd name="connsiteX4" fmla="*/ 11039571 w 12200644"/>
              <a:gd name="connsiteY4" fmla="*/ 5096208 h 6858000"/>
              <a:gd name="connsiteX5" fmla="*/ 10645617 w 12200644"/>
              <a:gd name="connsiteY5" fmla="*/ 5189530 h 6858000"/>
              <a:gd name="connsiteX6" fmla="*/ 8716126 w 12200644"/>
              <a:gd name="connsiteY6" fmla="*/ 6303788 h 6858000"/>
              <a:gd name="connsiteX7" fmla="*/ 8353376 w 12200644"/>
              <a:gd name="connsiteY7" fmla="*/ 6858000 h 6858000"/>
              <a:gd name="connsiteX8" fmla="*/ 0 w 12200644"/>
              <a:gd name="connsiteY8" fmla="*/ 6858000 h 6858000"/>
              <a:gd name="connsiteX9" fmla="*/ 0 w 1220064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0644" h="6858000">
                <a:moveTo>
                  <a:pt x="0" y="0"/>
                </a:moveTo>
                <a:lnTo>
                  <a:pt x="12200644" y="0"/>
                </a:lnTo>
                <a:lnTo>
                  <a:pt x="12200644" y="5663198"/>
                </a:lnTo>
                <a:lnTo>
                  <a:pt x="11380423" y="5189530"/>
                </a:lnTo>
                <a:cubicBezTo>
                  <a:pt x="11380317" y="5189469"/>
                  <a:pt x="11236834" y="5106573"/>
                  <a:pt x="11039571" y="5096208"/>
                </a:cubicBezTo>
                <a:cubicBezTo>
                  <a:pt x="10921169" y="5089987"/>
                  <a:pt x="10783393" y="5109895"/>
                  <a:pt x="10645617" y="5189530"/>
                </a:cubicBezTo>
                <a:lnTo>
                  <a:pt x="8716126" y="6303788"/>
                </a:lnTo>
                <a:cubicBezTo>
                  <a:pt x="8716126" y="6303788"/>
                  <a:pt x="8395098" y="6487159"/>
                  <a:pt x="8353376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7" name="Titel 6"/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6494400" cy="5190350"/>
          </a:xfrm>
          <a:custGeom>
            <a:avLst/>
            <a:gdLst>
              <a:gd name="connsiteX0" fmla="*/ 0 w 5904148"/>
              <a:gd name="connsiteY0" fmla="*/ 0 h 4718500"/>
              <a:gd name="connsiteX1" fmla="*/ 5904148 w 5904148"/>
              <a:gd name="connsiteY1" fmla="*/ 0 h 4718500"/>
              <a:gd name="connsiteX2" fmla="*/ 5904148 w 5904148"/>
              <a:gd name="connsiteY2" fmla="*/ 2364662 h 4718500"/>
              <a:gd name="connsiteX3" fmla="*/ 5434965 w 5904148"/>
              <a:gd name="connsiteY3" fmla="*/ 3175034 h 4718500"/>
              <a:gd name="connsiteX4" fmla="*/ 2970953 w 5904148"/>
              <a:gd name="connsiteY4" fmla="*/ 4597972 h 4718500"/>
              <a:gd name="connsiteX5" fmla="*/ 2032587 w 5904148"/>
              <a:gd name="connsiteY5" fmla="*/ 4597972 h 4718500"/>
              <a:gd name="connsiteX6" fmla="*/ 0 w 5904148"/>
              <a:gd name="connsiteY6" fmla="*/ 3424177 h 47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4148" h="4718500">
                <a:moveTo>
                  <a:pt x="0" y="0"/>
                </a:moveTo>
                <a:lnTo>
                  <a:pt x="5904148" y="0"/>
                </a:lnTo>
                <a:cubicBezTo>
                  <a:pt x="5904148" y="389010"/>
                  <a:pt x="5904148" y="1092491"/>
                  <a:pt x="5904148" y="2364662"/>
                </a:cubicBezTo>
                <a:cubicBezTo>
                  <a:pt x="5904148" y="2903847"/>
                  <a:pt x="5434965" y="3175034"/>
                  <a:pt x="5434965" y="3175034"/>
                </a:cubicBezTo>
                <a:lnTo>
                  <a:pt x="2970953" y="4597972"/>
                </a:lnTo>
                <a:cubicBezTo>
                  <a:pt x="2501872" y="4869101"/>
                  <a:pt x="2032791" y="4598090"/>
                  <a:pt x="2032587" y="4597972"/>
                </a:cubicBezTo>
                <a:cubicBezTo>
                  <a:pt x="2032571" y="4597963"/>
                  <a:pt x="2026857" y="4594663"/>
                  <a:pt x="0" y="342417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936000" tIns="792000">
            <a:noAutofit/>
          </a:bodyPr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7738" y="2297996"/>
            <a:ext cx="5076825" cy="734963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City, Date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54624" y="5786832"/>
            <a:ext cx="1458000" cy="5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(with Pic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47737" y="886609"/>
            <a:ext cx="10296526" cy="994221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 bwMode="gray">
          <a:xfrm>
            <a:off x="947940" y="3754102"/>
            <a:ext cx="3330000" cy="2446674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3"/>
          </p:nvPr>
        </p:nvSpPr>
        <p:spPr bwMode="gray">
          <a:xfrm>
            <a:off x="4431102" y="3754102"/>
            <a:ext cx="3330000" cy="2446674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4"/>
          </p:nvPr>
        </p:nvSpPr>
        <p:spPr bwMode="gray">
          <a:xfrm>
            <a:off x="7914263" y="3754102"/>
            <a:ext cx="3330000" cy="2446674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Bildplatzhalter 8"/>
          <p:cNvSpPr>
            <a:spLocks noGrp="1"/>
          </p:cNvSpPr>
          <p:nvPr>
            <p:ph type="pic" sz="quarter" idx="16"/>
          </p:nvPr>
        </p:nvSpPr>
        <p:spPr bwMode="gray">
          <a:xfrm>
            <a:off x="947942" y="2024063"/>
            <a:ext cx="3330000" cy="15435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8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4431103" y="2024063"/>
            <a:ext cx="3330000" cy="15435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18"/>
          </p:nvPr>
        </p:nvSpPr>
        <p:spPr bwMode="gray">
          <a:xfrm>
            <a:off x="7914263" y="2024063"/>
            <a:ext cx="3330000" cy="15435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91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7" y="2349662"/>
            <a:ext cx="5076825" cy="3528392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 bwMode="gray">
          <a:xfrm>
            <a:off x="6564052" y="2348880"/>
            <a:ext cx="4680211" cy="25452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64052" y="4977953"/>
            <a:ext cx="4680781" cy="18002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559035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Number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7" y="2348880"/>
            <a:ext cx="7669213" cy="3815892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180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  <a:lvl2pPr marL="447675" indent="-17938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180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2pPr>
            <a:lvl3pPr marL="625475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180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3pPr>
            <a:lvl4pPr marL="801688" indent="-190500" defTabSz="8953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180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4pPr>
            <a:lvl5pPr marL="989013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180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240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Bullets (white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9" y="2348880"/>
            <a:ext cx="7669212" cy="3815894"/>
          </a:xfrm>
        </p:spPr>
        <p:txBody>
          <a:bodyPr/>
          <a:lstStyle>
            <a:lvl1pPr marL="447675" indent="-4476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chemeClr val="accent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  <a:lvl2pPr marL="895350" indent="-4476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chemeClr val="accent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2pPr>
            <a:lvl3pPr marL="1076325" indent="-16192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chemeClr val="accent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3pPr>
            <a:lvl4pPr marL="1257300" indent="-1809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chemeClr val="accent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4pPr>
            <a:lvl5pPr marL="1438275" indent="-1809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chemeClr val="accent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52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ig Bullets (grey)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8" y="2348880"/>
            <a:ext cx="7669212" cy="3815894"/>
          </a:xfrm>
        </p:spPr>
        <p:txBody>
          <a:bodyPr/>
          <a:lstStyle>
            <a:lvl1pPr marL="447675" indent="-4476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rgbClr val="A6C7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  <a:lvl2pPr marL="895350" indent="-4476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rgbClr val="A6C7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2pPr>
            <a:lvl3pPr marL="1076325" indent="-16192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rgbClr val="A6C7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3pPr>
            <a:lvl4pPr marL="1257300" indent="-1809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rgbClr val="A6C7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4pPr>
            <a:lvl5pPr marL="1438275" indent="-1809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rgbClr val="A6C7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6345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ullets (with Pic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3"/>
          </p:nvPr>
        </p:nvSpPr>
        <p:spPr bwMode="gray">
          <a:xfrm>
            <a:off x="7344816" y="0"/>
            <a:ext cx="4871864" cy="6858000"/>
          </a:xfrm>
          <a:custGeom>
            <a:avLst/>
            <a:gdLst>
              <a:gd name="connsiteX0" fmla="*/ 2400440 w 3730882"/>
              <a:gd name="connsiteY0" fmla="*/ 0 h 6858000"/>
              <a:gd name="connsiteX1" fmla="*/ 3730882 w 3730882"/>
              <a:gd name="connsiteY1" fmla="*/ 0 h 6858000"/>
              <a:gd name="connsiteX2" fmla="*/ 3730882 w 3730882"/>
              <a:gd name="connsiteY2" fmla="*/ 6858000 h 6858000"/>
              <a:gd name="connsiteX3" fmla="*/ 1838539 w 3730882"/>
              <a:gd name="connsiteY3" fmla="*/ 6858000 h 6858000"/>
              <a:gd name="connsiteX4" fmla="*/ 1608851 w 3730882"/>
              <a:gd name="connsiteY4" fmla="*/ 6599837 h 6858000"/>
              <a:gd name="connsiteX5" fmla="*/ 125635 w 3730882"/>
              <a:gd name="connsiteY5" fmla="*/ 4031814 h 6858000"/>
              <a:gd name="connsiteX6" fmla="*/ 125635 w 3730882"/>
              <a:gd name="connsiteY6" fmla="*/ 3053836 h 6858000"/>
              <a:gd name="connsiteX7" fmla="*/ 1608851 w 3730882"/>
              <a:gd name="connsiteY7" fmla="*/ 485814 h 6858000"/>
              <a:gd name="connsiteX8" fmla="*/ 2400440 w 3730882"/>
              <a:gd name="connsiteY8" fmla="*/ 0 h 6858000"/>
              <a:gd name="connsiteX0" fmla="*/ 2400440 w 3730882"/>
              <a:gd name="connsiteY0" fmla="*/ 0 h 6858000"/>
              <a:gd name="connsiteX1" fmla="*/ 3730882 w 3730882"/>
              <a:gd name="connsiteY1" fmla="*/ 0 h 6858000"/>
              <a:gd name="connsiteX2" fmla="*/ 3730882 w 3730882"/>
              <a:gd name="connsiteY2" fmla="*/ 6858000 h 6858000"/>
              <a:gd name="connsiteX3" fmla="*/ 1838539 w 3730882"/>
              <a:gd name="connsiteY3" fmla="*/ 6858000 h 6858000"/>
              <a:gd name="connsiteX4" fmla="*/ 1608851 w 3730882"/>
              <a:gd name="connsiteY4" fmla="*/ 6599837 h 6858000"/>
              <a:gd name="connsiteX5" fmla="*/ 125635 w 3730882"/>
              <a:gd name="connsiteY5" fmla="*/ 4031814 h 6858000"/>
              <a:gd name="connsiteX6" fmla="*/ 125635 w 3730882"/>
              <a:gd name="connsiteY6" fmla="*/ 3053836 h 6858000"/>
              <a:gd name="connsiteX7" fmla="*/ 1685844 w 3730882"/>
              <a:gd name="connsiteY7" fmla="*/ 428082 h 6858000"/>
              <a:gd name="connsiteX8" fmla="*/ 2400440 w 3730882"/>
              <a:gd name="connsiteY8" fmla="*/ 0 h 6858000"/>
              <a:gd name="connsiteX0" fmla="*/ 2400440 w 5232247"/>
              <a:gd name="connsiteY0" fmla="*/ 0 h 6858000"/>
              <a:gd name="connsiteX1" fmla="*/ 3730882 w 5232247"/>
              <a:gd name="connsiteY1" fmla="*/ 0 h 6858000"/>
              <a:gd name="connsiteX2" fmla="*/ 5232247 w 5232247"/>
              <a:gd name="connsiteY2" fmla="*/ 6838756 h 6858000"/>
              <a:gd name="connsiteX3" fmla="*/ 1838539 w 5232247"/>
              <a:gd name="connsiteY3" fmla="*/ 6858000 h 6858000"/>
              <a:gd name="connsiteX4" fmla="*/ 1608851 w 5232247"/>
              <a:gd name="connsiteY4" fmla="*/ 6599837 h 6858000"/>
              <a:gd name="connsiteX5" fmla="*/ 125635 w 5232247"/>
              <a:gd name="connsiteY5" fmla="*/ 4031814 h 6858000"/>
              <a:gd name="connsiteX6" fmla="*/ 125635 w 5232247"/>
              <a:gd name="connsiteY6" fmla="*/ 3053836 h 6858000"/>
              <a:gd name="connsiteX7" fmla="*/ 1685844 w 5232247"/>
              <a:gd name="connsiteY7" fmla="*/ 428082 h 6858000"/>
              <a:gd name="connsiteX8" fmla="*/ 2400440 w 5232247"/>
              <a:gd name="connsiteY8" fmla="*/ 0 h 6858000"/>
              <a:gd name="connsiteX0" fmla="*/ 2400440 w 5232247"/>
              <a:gd name="connsiteY0" fmla="*/ 0 h 6858000"/>
              <a:gd name="connsiteX1" fmla="*/ 5020516 w 5232247"/>
              <a:gd name="connsiteY1" fmla="*/ 0 h 6858000"/>
              <a:gd name="connsiteX2" fmla="*/ 5232247 w 5232247"/>
              <a:gd name="connsiteY2" fmla="*/ 6838756 h 6858000"/>
              <a:gd name="connsiteX3" fmla="*/ 1838539 w 5232247"/>
              <a:gd name="connsiteY3" fmla="*/ 6858000 h 6858000"/>
              <a:gd name="connsiteX4" fmla="*/ 1608851 w 5232247"/>
              <a:gd name="connsiteY4" fmla="*/ 6599837 h 6858000"/>
              <a:gd name="connsiteX5" fmla="*/ 125635 w 5232247"/>
              <a:gd name="connsiteY5" fmla="*/ 4031814 h 6858000"/>
              <a:gd name="connsiteX6" fmla="*/ 125635 w 5232247"/>
              <a:gd name="connsiteY6" fmla="*/ 3053836 h 6858000"/>
              <a:gd name="connsiteX7" fmla="*/ 1685844 w 5232247"/>
              <a:gd name="connsiteY7" fmla="*/ 428082 h 6858000"/>
              <a:gd name="connsiteX8" fmla="*/ 2400440 w 5232247"/>
              <a:gd name="connsiteY8" fmla="*/ 0 h 6858000"/>
              <a:gd name="connsiteX0" fmla="*/ 2400440 w 5232247"/>
              <a:gd name="connsiteY0" fmla="*/ 0 h 6858000"/>
              <a:gd name="connsiteX1" fmla="*/ 5232247 w 5232247"/>
              <a:gd name="connsiteY1" fmla="*/ 19244 h 6858000"/>
              <a:gd name="connsiteX2" fmla="*/ 5232247 w 5232247"/>
              <a:gd name="connsiteY2" fmla="*/ 6838756 h 6858000"/>
              <a:gd name="connsiteX3" fmla="*/ 1838539 w 5232247"/>
              <a:gd name="connsiteY3" fmla="*/ 6858000 h 6858000"/>
              <a:gd name="connsiteX4" fmla="*/ 1608851 w 5232247"/>
              <a:gd name="connsiteY4" fmla="*/ 6599837 h 6858000"/>
              <a:gd name="connsiteX5" fmla="*/ 125635 w 5232247"/>
              <a:gd name="connsiteY5" fmla="*/ 4031814 h 6858000"/>
              <a:gd name="connsiteX6" fmla="*/ 125635 w 5232247"/>
              <a:gd name="connsiteY6" fmla="*/ 3053836 h 6858000"/>
              <a:gd name="connsiteX7" fmla="*/ 1685844 w 5232247"/>
              <a:gd name="connsiteY7" fmla="*/ 428082 h 6858000"/>
              <a:gd name="connsiteX8" fmla="*/ 2400440 w 5232247"/>
              <a:gd name="connsiteY8" fmla="*/ 0 h 6858000"/>
              <a:gd name="connsiteX0" fmla="*/ 2400440 w 5251496"/>
              <a:gd name="connsiteY0" fmla="*/ 0 h 6858000"/>
              <a:gd name="connsiteX1" fmla="*/ 5251496 w 5251496"/>
              <a:gd name="connsiteY1" fmla="*/ 0 h 6858000"/>
              <a:gd name="connsiteX2" fmla="*/ 5232247 w 5251496"/>
              <a:gd name="connsiteY2" fmla="*/ 6838756 h 6858000"/>
              <a:gd name="connsiteX3" fmla="*/ 1838539 w 5251496"/>
              <a:gd name="connsiteY3" fmla="*/ 6858000 h 6858000"/>
              <a:gd name="connsiteX4" fmla="*/ 1608851 w 5251496"/>
              <a:gd name="connsiteY4" fmla="*/ 6599837 h 6858000"/>
              <a:gd name="connsiteX5" fmla="*/ 125635 w 5251496"/>
              <a:gd name="connsiteY5" fmla="*/ 4031814 h 6858000"/>
              <a:gd name="connsiteX6" fmla="*/ 125635 w 5251496"/>
              <a:gd name="connsiteY6" fmla="*/ 3053836 h 6858000"/>
              <a:gd name="connsiteX7" fmla="*/ 1685844 w 5251496"/>
              <a:gd name="connsiteY7" fmla="*/ 428082 h 6858000"/>
              <a:gd name="connsiteX8" fmla="*/ 2400440 w 5251496"/>
              <a:gd name="connsiteY8" fmla="*/ 0 h 6858000"/>
              <a:gd name="connsiteX0" fmla="*/ 2400440 w 5251496"/>
              <a:gd name="connsiteY0" fmla="*/ 0 h 6858000"/>
              <a:gd name="connsiteX1" fmla="*/ 5251496 w 5251496"/>
              <a:gd name="connsiteY1" fmla="*/ 0 h 6858000"/>
              <a:gd name="connsiteX2" fmla="*/ 5232248 w 5251496"/>
              <a:gd name="connsiteY2" fmla="*/ 6858000 h 6858000"/>
              <a:gd name="connsiteX3" fmla="*/ 1838539 w 5251496"/>
              <a:gd name="connsiteY3" fmla="*/ 6858000 h 6858000"/>
              <a:gd name="connsiteX4" fmla="*/ 1608851 w 5251496"/>
              <a:gd name="connsiteY4" fmla="*/ 6599837 h 6858000"/>
              <a:gd name="connsiteX5" fmla="*/ 125635 w 5251496"/>
              <a:gd name="connsiteY5" fmla="*/ 4031814 h 6858000"/>
              <a:gd name="connsiteX6" fmla="*/ 125635 w 5251496"/>
              <a:gd name="connsiteY6" fmla="*/ 3053836 h 6858000"/>
              <a:gd name="connsiteX7" fmla="*/ 1685844 w 5251496"/>
              <a:gd name="connsiteY7" fmla="*/ 428082 h 6858000"/>
              <a:gd name="connsiteX8" fmla="*/ 2400440 w 525149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1496" h="6858000">
                <a:moveTo>
                  <a:pt x="2400440" y="0"/>
                </a:moveTo>
                <a:lnTo>
                  <a:pt x="5251496" y="0"/>
                </a:lnTo>
                <a:cubicBezTo>
                  <a:pt x="5245080" y="2279585"/>
                  <a:pt x="5238664" y="4578415"/>
                  <a:pt x="5232248" y="6858000"/>
                </a:cubicBezTo>
                <a:lnTo>
                  <a:pt x="1838539" y="6858000"/>
                </a:lnTo>
                <a:cubicBezTo>
                  <a:pt x="1685354" y="6732119"/>
                  <a:pt x="1608914" y="6599944"/>
                  <a:pt x="1608851" y="6599837"/>
                </a:cubicBezTo>
                <a:lnTo>
                  <a:pt x="125635" y="4031814"/>
                </a:lnTo>
                <a:cubicBezTo>
                  <a:pt x="-157008" y="3542883"/>
                  <a:pt x="125568" y="3053952"/>
                  <a:pt x="125635" y="3053836"/>
                </a:cubicBezTo>
                <a:cubicBezTo>
                  <a:pt x="125644" y="3053821"/>
                  <a:pt x="206267" y="2989803"/>
                  <a:pt x="1685844" y="428082"/>
                </a:cubicBezTo>
                <a:cubicBezTo>
                  <a:pt x="1915840" y="30222"/>
                  <a:pt x="2253774" y="13808"/>
                  <a:pt x="24004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47738" y="886609"/>
            <a:ext cx="7932574" cy="994221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8" y="2348880"/>
            <a:ext cx="5916348" cy="3815894"/>
          </a:xfrm>
        </p:spPr>
        <p:txBody>
          <a:bodyPr/>
          <a:lstStyle>
            <a:lvl1pPr marL="447675" indent="-4476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chemeClr val="accent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  <a:lvl2pPr marL="712788" indent="-26511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2pPr>
            <a:lvl3pPr marL="903288" indent="-1905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3pPr>
            <a:lvl4pPr marL="1081088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4pPr>
            <a:lvl5pPr marL="1258888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4616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ullets (with Pic2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3"/>
          </p:nvPr>
        </p:nvSpPr>
        <p:spPr bwMode="gray">
          <a:xfrm>
            <a:off x="4597782" y="0"/>
            <a:ext cx="7574975" cy="6858000"/>
          </a:xfrm>
          <a:custGeom>
            <a:avLst/>
            <a:gdLst>
              <a:gd name="connsiteX0" fmla="*/ 0 w 7979050"/>
              <a:gd name="connsiteY0" fmla="*/ 0 h 6858000"/>
              <a:gd name="connsiteX1" fmla="*/ 3048000 w 7979050"/>
              <a:gd name="connsiteY1" fmla="*/ 0 h 6858000"/>
              <a:gd name="connsiteX2" fmla="*/ 5760000 w 7979050"/>
              <a:gd name="connsiteY2" fmla="*/ 0 h 6858000"/>
              <a:gd name="connsiteX3" fmla="*/ 7979050 w 7979050"/>
              <a:gd name="connsiteY3" fmla="*/ 0 h 6858000"/>
              <a:gd name="connsiteX4" fmla="*/ 7979050 w 7979050"/>
              <a:gd name="connsiteY4" fmla="*/ 6858000 h 6858000"/>
              <a:gd name="connsiteX5" fmla="*/ 5760000 w 7979050"/>
              <a:gd name="connsiteY5" fmla="*/ 6858000 h 6858000"/>
              <a:gd name="connsiteX6" fmla="*/ 3052721 w 7979050"/>
              <a:gd name="connsiteY6" fmla="*/ 6858000 h 6858000"/>
              <a:gd name="connsiteX7" fmla="*/ 4721 w 7979050"/>
              <a:gd name="connsiteY7" fmla="*/ 6858000 h 6858000"/>
              <a:gd name="connsiteX8" fmla="*/ 321131 w 7979050"/>
              <a:gd name="connsiteY8" fmla="*/ 6529349 h 6858000"/>
              <a:gd name="connsiteX9" fmla="*/ 1824017 w 7979050"/>
              <a:gd name="connsiteY9" fmla="*/ 3924921 h 6858000"/>
              <a:gd name="connsiteX10" fmla="*/ 1824017 w 7979050"/>
              <a:gd name="connsiteY10" fmla="*/ 2933079 h 6858000"/>
              <a:gd name="connsiteX11" fmla="*/ 321131 w 7979050"/>
              <a:gd name="connsiteY11" fmla="*/ 328651 h 6858000"/>
              <a:gd name="connsiteX12" fmla="*/ 0 w 7979050"/>
              <a:gd name="connsiteY12" fmla="*/ 0 h 6858000"/>
              <a:gd name="connsiteX0" fmla="*/ 0 w 7979050"/>
              <a:gd name="connsiteY0" fmla="*/ 0 h 6858000"/>
              <a:gd name="connsiteX1" fmla="*/ 3048000 w 7979050"/>
              <a:gd name="connsiteY1" fmla="*/ 0 h 6858000"/>
              <a:gd name="connsiteX2" fmla="*/ 5760000 w 7979050"/>
              <a:gd name="connsiteY2" fmla="*/ 0 h 6858000"/>
              <a:gd name="connsiteX3" fmla="*/ 7979050 w 7979050"/>
              <a:gd name="connsiteY3" fmla="*/ 0 h 6858000"/>
              <a:gd name="connsiteX4" fmla="*/ 7979050 w 7979050"/>
              <a:gd name="connsiteY4" fmla="*/ 6858000 h 6858000"/>
              <a:gd name="connsiteX5" fmla="*/ 5760000 w 7979050"/>
              <a:gd name="connsiteY5" fmla="*/ 6858000 h 6858000"/>
              <a:gd name="connsiteX6" fmla="*/ 3052721 w 7979050"/>
              <a:gd name="connsiteY6" fmla="*/ 6858000 h 6858000"/>
              <a:gd name="connsiteX7" fmla="*/ 4721 w 7979050"/>
              <a:gd name="connsiteY7" fmla="*/ 6858000 h 6858000"/>
              <a:gd name="connsiteX8" fmla="*/ 321131 w 7979050"/>
              <a:gd name="connsiteY8" fmla="*/ 6529349 h 6858000"/>
              <a:gd name="connsiteX9" fmla="*/ 1824017 w 7979050"/>
              <a:gd name="connsiteY9" fmla="*/ 3924921 h 6858000"/>
              <a:gd name="connsiteX10" fmla="*/ 1824017 w 7979050"/>
              <a:gd name="connsiteY10" fmla="*/ 2933079 h 6858000"/>
              <a:gd name="connsiteX11" fmla="*/ 321131 w 7979050"/>
              <a:gd name="connsiteY11" fmla="*/ 367139 h 6858000"/>
              <a:gd name="connsiteX12" fmla="*/ 0 w 7979050"/>
              <a:gd name="connsiteY12" fmla="*/ 0 h 6858000"/>
              <a:gd name="connsiteX0" fmla="*/ 0 w 7979050"/>
              <a:gd name="connsiteY0" fmla="*/ 0 h 6858000"/>
              <a:gd name="connsiteX1" fmla="*/ 3048000 w 7979050"/>
              <a:gd name="connsiteY1" fmla="*/ 0 h 6858000"/>
              <a:gd name="connsiteX2" fmla="*/ 5760000 w 7979050"/>
              <a:gd name="connsiteY2" fmla="*/ 0 h 6858000"/>
              <a:gd name="connsiteX3" fmla="*/ 7574975 w 7979050"/>
              <a:gd name="connsiteY3" fmla="*/ 0 h 6858000"/>
              <a:gd name="connsiteX4" fmla="*/ 7979050 w 7979050"/>
              <a:gd name="connsiteY4" fmla="*/ 6858000 h 6858000"/>
              <a:gd name="connsiteX5" fmla="*/ 5760000 w 7979050"/>
              <a:gd name="connsiteY5" fmla="*/ 6858000 h 6858000"/>
              <a:gd name="connsiteX6" fmla="*/ 3052721 w 7979050"/>
              <a:gd name="connsiteY6" fmla="*/ 6858000 h 6858000"/>
              <a:gd name="connsiteX7" fmla="*/ 4721 w 7979050"/>
              <a:gd name="connsiteY7" fmla="*/ 6858000 h 6858000"/>
              <a:gd name="connsiteX8" fmla="*/ 321131 w 7979050"/>
              <a:gd name="connsiteY8" fmla="*/ 6529349 h 6858000"/>
              <a:gd name="connsiteX9" fmla="*/ 1824017 w 7979050"/>
              <a:gd name="connsiteY9" fmla="*/ 3924921 h 6858000"/>
              <a:gd name="connsiteX10" fmla="*/ 1824017 w 7979050"/>
              <a:gd name="connsiteY10" fmla="*/ 2933079 h 6858000"/>
              <a:gd name="connsiteX11" fmla="*/ 321131 w 7979050"/>
              <a:gd name="connsiteY11" fmla="*/ 367139 h 6858000"/>
              <a:gd name="connsiteX12" fmla="*/ 0 w 7979050"/>
              <a:gd name="connsiteY12" fmla="*/ 0 h 6858000"/>
              <a:gd name="connsiteX0" fmla="*/ 0 w 7632700"/>
              <a:gd name="connsiteY0" fmla="*/ 0 h 6858000"/>
              <a:gd name="connsiteX1" fmla="*/ 3048000 w 7632700"/>
              <a:gd name="connsiteY1" fmla="*/ 0 h 6858000"/>
              <a:gd name="connsiteX2" fmla="*/ 5760000 w 7632700"/>
              <a:gd name="connsiteY2" fmla="*/ 0 h 6858000"/>
              <a:gd name="connsiteX3" fmla="*/ 7574975 w 7632700"/>
              <a:gd name="connsiteY3" fmla="*/ 0 h 6858000"/>
              <a:gd name="connsiteX4" fmla="*/ 7632700 w 7632700"/>
              <a:gd name="connsiteY4" fmla="*/ 6838756 h 6858000"/>
              <a:gd name="connsiteX5" fmla="*/ 5760000 w 7632700"/>
              <a:gd name="connsiteY5" fmla="*/ 6858000 h 6858000"/>
              <a:gd name="connsiteX6" fmla="*/ 3052721 w 7632700"/>
              <a:gd name="connsiteY6" fmla="*/ 6858000 h 6858000"/>
              <a:gd name="connsiteX7" fmla="*/ 4721 w 7632700"/>
              <a:gd name="connsiteY7" fmla="*/ 6858000 h 6858000"/>
              <a:gd name="connsiteX8" fmla="*/ 321131 w 7632700"/>
              <a:gd name="connsiteY8" fmla="*/ 6529349 h 6858000"/>
              <a:gd name="connsiteX9" fmla="*/ 1824017 w 7632700"/>
              <a:gd name="connsiteY9" fmla="*/ 3924921 h 6858000"/>
              <a:gd name="connsiteX10" fmla="*/ 1824017 w 7632700"/>
              <a:gd name="connsiteY10" fmla="*/ 2933079 h 6858000"/>
              <a:gd name="connsiteX11" fmla="*/ 321131 w 7632700"/>
              <a:gd name="connsiteY11" fmla="*/ 367139 h 6858000"/>
              <a:gd name="connsiteX12" fmla="*/ 0 w 7632700"/>
              <a:gd name="connsiteY12" fmla="*/ 0 h 6858000"/>
              <a:gd name="connsiteX0" fmla="*/ 0 w 7632700"/>
              <a:gd name="connsiteY0" fmla="*/ 0 h 6858000"/>
              <a:gd name="connsiteX1" fmla="*/ 3048000 w 7632700"/>
              <a:gd name="connsiteY1" fmla="*/ 0 h 6858000"/>
              <a:gd name="connsiteX2" fmla="*/ 5760000 w 7632700"/>
              <a:gd name="connsiteY2" fmla="*/ 0 h 6858000"/>
              <a:gd name="connsiteX3" fmla="*/ 7574975 w 7632700"/>
              <a:gd name="connsiteY3" fmla="*/ 0 h 6858000"/>
              <a:gd name="connsiteX4" fmla="*/ 7632700 w 7632700"/>
              <a:gd name="connsiteY4" fmla="*/ 6857999 h 6858000"/>
              <a:gd name="connsiteX5" fmla="*/ 5760000 w 7632700"/>
              <a:gd name="connsiteY5" fmla="*/ 6858000 h 6858000"/>
              <a:gd name="connsiteX6" fmla="*/ 3052721 w 7632700"/>
              <a:gd name="connsiteY6" fmla="*/ 6858000 h 6858000"/>
              <a:gd name="connsiteX7" fmla="*/ 4721 w 7632700"/>
              <a:gd name="connsiteY7" fmla="*/ 6858000 h 6858000"/>
              <a:gd name="connsiteX8" fmla="*/ 321131 w 7632700"/>
              <a:gd name="connsiteY8" fmla="*/ 6529349 h 6858000"/>
              <a:gd name="connsiteX9" fmla="*/ 1824017 w 7632700"/>
              <a:gd name="connsiteY9" fmla="*/ 3924921 h 6858000"/>
              <a:gd name="connsiteX10" fmla="*/ 1824017 w 7632700"/>
              <a:gd name="connsiteY10" fmla="*/ 2933079 h 6858000"/>
              <a:gd name="connsiteX11" fmla="*/ 321131 w 7632700"/>
              <a:gd name="connsiteY11" fmla="*/ 367139 h 6858000"/>
              <a:gd name="connsiteX12" fmla="*/ 0 w 7632700"/>
              <a:gd name="connsiteY12" fmla="*/ 0 h 6858000"/>
              <a:gd name="connsiteX0" fmla="*/ 0 w 7574975"/>
              <a:gd name="connsiteY0" fmla="*/ 0 h 6858000"/>
              <a:gd name="connsiteX1" fmla="*/ 3048000 w 7574975"/>
              <a:gd name="connsiteY1" fmla="*/ 0 h 6858000"/>
              <a:gd name="connsiteX2" fmla="*/ 5760000 w 7574975"/>
              <a:gd name="connsiteY2" fmla="*/ 0 h 6858000"/>
              <a:gd name="connsiteX3" fmla="*/ 7574975 w 7574975"/>
              <a:gd name="connsiteY3" fmla="*/ 0 h 6858000"/>
              <a:gd name="connsiteX4" fmla="*/ 7574975 w 7574975"/>
              <a:gd name="connsiteY4" fmla="*/ 6857999 h 6858000"/>
              <a:gd name="connsiteX5" fmla="*/ 5760000 w 7574975"/>
              <a:gd name="connsiteY5" fmla="*/ 6858000 h 6858000"/>
              <a:gd name="connsiteX6" fmla="*/ 3052721 w 7574975"/>
              <a:gd name="connsiteY6" fmla="*/ 6858000 h 6858000"/>
              <a:gd name="connsiteX7" fmla="*/ 4721 w 7574975"/>
              <a:gd name="connsiteY7" fmla="*/ 6858000 h 6858000"/>
              <a:gd name="connsiteX8" fmla="*/ 321131 w 7574975"/>
              <a:gd name="connsiteY8" fmla="*/ 6529349 h 6858000"/>
              <a:gd name="connsiteX9" fmla="*/ 1824017 w 7574975"/>
              <a:gd name="connsiteY9" fmla="*/ 3924921 h 6858000"/>
              <a:gd name="connsiteX10" fmla="*/ 1824017 w 7574975"/>
              <a:gd name="connsiteY10" fmla="*/ 2933079 h 6858000"/>
              <a:gd name="connsiteX11" fmla="*/ 321131 w 7574975"/>
              <a:gd name="connsiteY11" fmla="*/ 367139 h 6858000"/>
              <a:gd name="connsiteX12" fmla="*/ 0 w 757497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74975" h="6858000">
                <a:moveTo>
                  <a:pt x="0" y="0"/>
                </a:moveTo>
                <a:lnTo>
                  <a:pt x="3048000" y="0"/>
                </a:lnTo>
                <a:lnTo>
                  <a:pt x="5760000" y="0"/>
                </a:lnTo>
                <a:lnTo>
                  <a:pt x="7574975" y="0"/>
                </a:lnTo>
                <a:lnTo>
                  <a:pt x="7574975" y="6857999"/>
                </a:lnTo>
                <a:lnTo>
                  <a:pt x="5760000" y="6858000"/>
                </a:lnTo>
                <a:lnTo>
                  <a:pt x="3052721" y="6858000"/>
                </a:lnTo>
                <a:lnTo>
                  <a:pt x="4721" y="6858000"/>
                </a:lnTo>
                <a:cubicBezTo>
                  <a:pt x="120535" y="6785308"/>
                  <a:pt x="233945" y="6680303"/>
                  <a:pt x="321131" y="6529349"/>
                </a:cubicBezTo>
                <a:lnTo>
                  <a:pt x="1824017" y="3924921"/>
                </a:lnTo>
                <a:cubicBezTo>
                  <a:pt x="1824147" y="3924696"/>
                  <a:pt x="2110377" y="3428888"/>
                  <a:pt x="1824017" y="2933079"/>
                </a:cubicBezTo>
                <a:cubicBezTo>
                  <a:pt x="321131" y="328651"/>
                  <a:pt x="321131" y="367139"/>
                  <a:pt x="321131" y="367139"/>
                </a:cubicBezTo>
                <a:cubicBezTo>
                  <a:pt x="321131" y="367139"/>
                  <a:pt x="214027" y="143210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47738" y="886609"/>
            <a:ext cx="7932574" cy="994221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8" y="2348880"/>
            <a:ext cx="4752218" cy="3923903"/>
          </a:xfrm>
        </p:spPr>
        <p:txBody>
          <a:bodyPr/>
          <a:lstStyle>
            <a:lvl1pPr marL="447675" indent="-447675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Medium" pitchFamily="34" charset="0"/>
              <a:buChar char="•"/>
              <a:defRPr sz="2400">
                <a:solidFill>
                  <a:srgbClr val="A6C7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  <a:lvl2pPr marL="712788" indent="-26511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2pPr>
            <a:lvl3pPr marL="903288" indent="-1905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3pPr>
            <a:lvl4pPr marL="1081088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4pPr>
            <a:lvl5pPr marL="1258888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Fira Sans Light" panose="020B0403050000020004" pitchFamily="34" charset="0"/>
              <a:buChar char="-"/>
              <a:defRPr sz="2400">
                <a:solidFill>
                  <a:schemeClr val="tx1"/>
                </a:solidFill>
                <a:latin typeface="+mn-lt"/>
                <a:ea typeface="Fira Sans Medium" panose="020B0603050000020004" pitchFamily="34" charset="0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071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>
            <a:spLocks/>
          </p:cNvSpPr>
          <p:nvPr userDrawn="1"/>
        </p:nvSpPr>
        <p:spPr bwMode="gray">
          <a:xfrm>
            <a:off x="-18574" y="2404378"/>
            <a:ext cx="6186012" cy="4482651"/>
          </a:xfrm>
          <a:custGeom>
            <a:avLst/>
            <a:gdLst>
              <a:gd name="connsiteX0" fmla="*/ 2446054 w 6186012"/>
              <a:gd name="connsiteY0" fmla="*/ 392 h 4482651"/>
              <a:gd name="connsiteX1" fmla="*/ 3002623 w 6186012"/>
              <a:gd name="connsiteY1" fmla="*/ 130810 h 4482651"/>
              <a:gd name="connsiteX2" fmla="*/ 3446917 w 6186012"/>
              <a:gd name="connsiteY2" fmla="*/ 387385 h 4482651"/>
              <a:gd name="connsiteX3" fmla="*/ 3446917 w 6186012"/>
              <a:gd name="connsiteY3" fmla="*/ 3266172 h 4482651"/>
              <a:gd name="connsiteX4" fmla="*/ 6186012 w 6186012"/>
              <a:gd name="connsiteY4" fmla="*/ 3266172 h 4482651"/>
              <a:gd name="connsiteX5" fmla="*/ 6186012 w 6186012"/>
              <a:gd name="connsiteY5" fmla="*/ 3267760 h 4482651"/>
              <a:gd name="connsiteX6" fmla="*/ 2956677 w 6186012"/>
              <a:gd name="connsiteY6" fmla="*/ 3267760 h 4482651"/>
              <a:gd name="connsiteX7" fmla="*/ 2956677 w 6186012"/>
              <a:gd name="connsiteY7" fmla="*/ 3269345 h 4482651"/>
              <a:gd name="connsiteX8" fmla="*/ 2860334 w 6186012"/>
              <a:gd name="connsiteY8" fmla="*/ 3269345 h 4482651"/>
              <a:gd name="connsiteX9" fmla="*/ 2860334 w 6186012"/>
              <a:gd name="connsiteY9" fmla="*/ 3350705 h 4482651"/>
              <a:gd name="connsiteX10" fmla="*/ 2941694 w 6186012"/>
              <a:gd name="connsiteY10" fmla="*/ 3432065 h 4482651"/>
              <a:gd name="connsiteX11" fmla="*/ 2956677 w 6186012"/>
              <a:gd name="connsiteY11" fmla="*/ 3432065 h 4482651"/>
              <a:gd name="connsiteX12" fmla="*/ 2956677 w 6186012"/>
              <a:gd name="connsiteY12" fmla="*/ 3436828 h 4482651"/>
              <a:gd name="connsiteX13" fmla="*/ 6186012 w 6186012"/>
              <a:gd name="connsiteY13" fmla="*/ 3436828 h 4482651"/>
              <a:gd name="connsiteX14" fmla="*/ 6186012 w 6186012"/>
              <a:gd name="connsiteY14" fmla="*/ 4453622 h 4482651"/>
              <a:gd name="connsiteX15" fmla="*/ 0 w 6186012"/>
              <a:gd name="connsiteY15" fmla="*/ 4482651 h 4482651"/>
              <a:gd name="connsiteX16" fmla="*/ 1553029 w 6186012"/>
              <a:gd name="connsiteY16" fmla="*/ 379814 h 4482651"/>
              <a:gd name="connsiteX17" fmla="*/ 1984215 w 6186012"/>
              <a:gd name="connsiteY17" fmla="*/ 130810 h 4482651"/>
              <a:gd name="connsiteX18" fmla="*/ 2446054 w 6186012"/>
              <a:gd name="connsiteY18" fmla="*/ 392 h 4482651"/>
              <a:gd name="connsiteX0" fmla="*/ 2446054 w 6186012"/>
              <a:gd name="connsiteY0" fmla="*/ 392 h 4482651"/>
              <a:gd name="connsiteX1" fmla="*/ 3002623 w 6186012"/>
              <a:gd name="connsiteY1" fmla="*/ 130810 h 4482651"/>
              <a:gd name="connsiteX2" fmla="*/ 3446917 w 6186012"/>
              <a:gd name="connsiteY2" fmla="*/ 387385 h 4482651"/>
              <a:gd name="connsiteX3" fmla="*/ 3446917 w 6186012"/>
              <a:gd name="connsiteY3" fmla="*/ 3266172 h 4482651"/>
              <a:gd name="connsiteX4" fmla="*/ 6186012 w 6186012"/>
              <a:gd name="connsiteY4" fmla="*/ 3266172 h 4482651"/>
              <a:gd name="connsiteX5" fmla="*/ 6186012 w 6186012"/>
              <a:gd name="connsiteY5" fmla="*/ 3267760 h 4482651"/>
              <a:gd name="connsiteX6" fmla="*/ 2956677 w 6186012"/>
              <a:gd name="connsiteY6" fmla="*/ 3267760 h 4482651"/>
              <a:gd name="connsiteX7" fmla="*/ 2956677 w 6186012"/>
              <a:gd name="connsiteY7" fmla="*/ 3269345 h 4482651"/>
              <a:gd name="connsiteX8" fmla="*/ 2860334 w 6186012"/>
              <a:gd name="connsiteY8" fmla="*/ 3269345 h 4482651"/>
              <a:gd name="connsiteX9" fmla="*/ 2860334 w 6186012"/>
              <a:gd name="connsiteY9" fmla="*/ 3350705 h 4482651"/>
              <a:gd name="connsiteX10" fmla="*/ 2941694 w 6186012"/>
              <a:gd name="connsiteY10" fmla="*/ 3432065 h 4482651"/>
              <a:gd name="connsiteX11" fmla="*/ 2956677 w 6186012"/>
              <a:gd name="connsiteY11" fmla="*/ 3432065 h 4482651"/>
              <a:gd name="connsiteX12" fmla="*/ 2956677 w 6186012"/>
              <a:gd name="connsiteY12" fmla="*/ 3436828 h 4482651"/>
              <a:gd name="connsiteX13" fmla="*/ 6186012 w 6186012"/>
              <a:gd name="connsiteY13" fmla="*/ 3436828 h 4482651"/>
              <a:gd name="connsiteX14" fmla="*/ 6186012 w 6186012"/>
              <a:gd name="connsiteY14" fmla="*/ 4453622 h 4482651"/>
              <a:gd name="connsiteX15" fmla="*/ 0 w 6186012"/>
              <a:gd name="connsiteY15" fmla="*/ 4482651 h 4482651"/>
              <a:gd name="connsiteX16" fmla="*/ 14515 w 6186012"/>
              <a:gd name="connsiteY16" fmla="*/ 1134557 h 4482651"/>
              <a:gd name="connsiteX17" fmla="*/ 1984215 w 6186012"/>
              <a:gd name="connsiteY17" fmla="*/ 130810 h 4482651"/>
              <a:gd name="connsiteX18" fmla="*/ 2446054 w 6186012"/>
              <a:gd name="connsiteY18" fmla="*/ 392 h 448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186012" h="4482651">
                <a:moveTo>
                  <a:pt x="2446054" y="392"/>
                </a:moveTo>
                <a:cubicBezTo>
                  <a:pt x="2761867" y="-8300"/>
                  <a:pt x="3002504" y="130741"/>
                  <a:pt x="3002623" y="130810"/>
                </a:cubicBezTo>
                <a:cubicBezTo>
                  <a:pt x="3002635" y="130818"/>
                  <a:pt x="3004970" y="132166"/>
                  <a:pt x="3446917" y="387385"/>
                </a:cubicBezTo>
                <a:lnTo>
                  <a:pt x="3446917" y="3266172"/>
                </a:lnTo>
                <a:lnTo>
                  <a:pt x="6186012" y="3266172"/>
                </a:lnTo>
                <a:lnTo>
                  <a:pt x="6186012" y="3267760"/>
                </a:lnTo>
                <a:lnTo>
                  <a:pt x="2956677" y="3267760"/>
                </a:lnTo>
                <a:lnTo>
                  <a:pt x="2956677" y="3269345"/>
                </a:lnTo>
                <a:lnTo>
                  <a:pt x="2860334" y="3269345"/>
                </a:lnTo>
                <a:lnTo>
                  <a:pt x="2860334" y="3350705"/>
                </a:lnTo>
                <a:cubicBezTo>
                  <a:pt x="2860334" y="3395639"/>
                  <a:pt x="2896760" y="3432065"/>
                  <a:pt x="2941694" y="3432065"/>
                </a:cubicBezTo>
                <a:lnTo>
                  <a:pt x="2956677" y="3432065"/>
                </a:lnTo>
                <a:lnTo>
                  <a:pt x="2956677" y="3436828"/>
                </a:lnTo>
                <a:lnTo>
                  <a:pt x="6186012" y="3436828"/>
                </a:lnTo>
                <a:lnTo>
                  <a:pt x="6186012" y="4453622"/>
                </a:lnTo>
                <a:lnTo>
                  <a:pt x="0" y="4482651"/>
                </a:lnTo>
                <a:cubicBezTo>
                  <a:pt x="4838" y="3366620"/>
                  <a:pt x="9677" y="2250588"/>
                  <a:pt x="14515" y="1134557"/>
                </a:cubicBezTo>
                <a:lnTo>
                  <a:pt x="1984215" y="130810"/>
                </a:lnTo>
                <a:cubicBezTo>
                  <a:pt x="2143341" y="38835"/>
                  <a:pt x="2302467" y="4344"/>
                  <a:pt x="2446054" y="3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19" name="Group 27"/>
          <p:cNvGrpSpPr/>
          <p:nvPr userDrawn="1"/>
        </p:nvGrpSpPr>
        <p:grpSpPr>
          <a:xfrm>
            <a:off x="2839381" y="2083594"/>
            <a:ext cx="6523037" cy="3768725"/>
            <a:chOff x="7989888" y="1884363"/>
            <a:chExt cx="6523037" cy="3768725"/>
          </a:xfrm>
          <a:solidFill>
            <a:schemeClr val="accent2"/>
          </a:solidFill>
        </p:grpSpPr>
        <p:sp>
          <p:nvSpPr>
            <p:cNvPr id="20" name="Freeform 10"/>
            <p:cNvSpPr>
              <a:spLocks noEditPoints="1"/>
            </p:cNvSpPr>
            <p:nvPr userDrawn="1"/>
          </p:nvSpPr>
          <p:spPr bwMode="auto">
            <a:xfrm>
              <a:off x="7989888" y="1884363"/>
              <a:ext cx="6523037" cy="3768725"/>
            </a:xfrm>
            <a:custGeom>
              <a:avLst/>
              <a:gdLst>
                <a:gd name="T0" fmla="*/ 185 w 2051"/>
                <a:gd name="T1" fmla="*/ 1127 h 1184"/>
                <a:gd name="T2" fmla="*/ 0 w 2051"/>
                <a:gd name="T3" fmla="*/ 1127 h 1184"/>
                <a:gd name="T4" fmla="*/ 0 w 2051"/>
                <a:gd name="T5" fmla="*/ 1151 h 1184"/>
                <a:gd name="T6" fmla="*/ 28 w 2051"/>
                <a:gd name="T7" fmla="*/ 1180 h 1184"/>
                <a:gd name="T8" fmla="*/ 29 w 2051"/>
                <a:gd name="T9" fmla="*/ 1180 h 1184"/>
                <a:gd name="T10" fmla="*/ 1026 w 2051"/>
                <a:gd name="T11" fmla="*/ 1184 h 1184"/>
                <a:gd name="T12" fmla="*/ 2022 w 2051"/>
                <a:gd name="T13" fmla="*/ 1180 h 1184"/>
                <a:gd name="T14" fmla="*/ 2023 w 2051"/>
                <a:gd name="T15" fmla="*/ 1180 h 1184"/>
                <a:gd name="T16" fmla="*/ 2051 w 2051"/>
                <a:gd name="T17" fmla="*/ 1151 h 1184"/>
                <a:gd name="T18" fmla="*/ 2051 w 2051"/>
                <a:gd name="T19" fmla="*/ 1127 h 1184"/>
                <a:gd name="T20" fmla="*/ 1862 w 2051"/>
                <a:gd name="T21" fmla="*/ 1127 h 1184"/>
                <a:gd name="T22" fmla="*/ 1862 w 2051"/>
                <a:gd name="T23" fmla="*/ 63 h 1184"/>
                <a:gd name="T24" fmla="*/ 1798 w 2051"/>
                <a:gd name="T25" fmla="*/ 0 h 1184"/>
                <a:gd name="T26" fmla="*/ 249 w 2051"/>
                <a:gd name="T27" fmla="*/ 0 h 1184"/>
                <a:gd name="T28" fmla="*/ 185 w 2051"/>
                <a:gd name="T29" fmla="*/ 63 h 1184"/>
                <a:gd name="T30" fmla="*/ 185 w 2051"/>
                <a:gd name="T31" fmla="*/ 1127 h 1184"/>
                <a:gd name="T32" fmla="*/ 2049 w 2051"/>
                <a:gd name="T33" fmla="*/ 1129 h 1184"/>
                <a:gd name="T34" fmla="*/ 2049 w 2051"/>
                <a:gd name="T35" fmla="*/ 1151 h 1184"/>
                <a:gd name="T36" fmla="*/ 2023 w 2051"/>
                <a:gd name="T37" fmla="*/ 1178 h 1184"/>
                <a:gd name="T38" fmla="*/ 2022 w 2051"/>
                <a:gd name="T39" fmla="*/ 1178 h 1184"/>
                <a:gd name="T40" fmla="*/ 1026 w 2051"/>
                <a:gd name="T41" fmla="*/ 1182 h 1184"/>
                <a:gd name="T42" fmla="*/ 29 w 2051"/>
                <a:gd name="T43" fmla="*/ 1178 h 1184"/>
                <a:gd name="T44" fmla="*/ 28 w 2051"/>
                <a:gd name="T45" fmla="*/ 1178 h 1184"/>
                <a:gd name="T46" fmla="*/ 2 w 2051"/>
                <a:gd name="T47" fmla="*/ 1151 h 1184"/>
                <a:gd name="T48" fmla="*/ 2 w 2051"/>
                <a:gd name="T49" fmla="*/ 1129 h 1184"/>
                <a:gd name="T50" fmla="*/ 848 w 2051"/>
                <a:gd name="T51" fmla="*/ 1129 h 1184"/>
                <a:gd name="T52" fmla="*/ 848 w 2051"/>
                <a:gd name="T53" fmla="*/ 1138 h 1184"/>
                <a:gd name="T54" fmla="*/ 858 w 2051"/>
                <a:gd name="T55" fmla="*/ 1148 h 1184"/>
                <a:gd name="T56" fmla="*/ 1181 w 2051"/>
                <a:gd name="T57" fmla="*/ 1148 h 1184"/>
                <a:gd name="T58" fmla="*/ 1191 w 2051"/>
                <a:gd name="T59" fmla="*/ 1138 h 1184"/>
                <a:gd name="T60" fmla="*/ 1191 w 2051"/>
                <a:gd name="T61" fmla="*/ 1129 h 1184"/>
                <a:gd name="T62" fmla="*/ 2049 w 2051"/>
                <a:gd name="T63" fmla="*/ 1129 h 1184"/>
                <a:gd name="T64" fmla="*/ 850 w 2051"/>
                <a:gd name="T65" fmla="*/ 1138 h 1184"/>
                <a:gd name="T66" fmla="*/ 850 w 2051"/>
                <a:gd name="T67" fmla="*/ 1129 h 1184"/>
                <a:gd name="T68" fmla="*/ 1189 w 2051"/>
                <a:gd name="T69" fmla="*/ 1129 h 1184"/>
                <a:gd name="T70" fmla="*/ 1189 w 2051"/>
                <a:gd name="T71" fmla="*/ 1138 h 1184"/>
                <a:gd name="T72" fmla="*/ 1181 w 2051"/>
                <a:gd name="T73" fmla="*/ 1146 h 1184"/>
                <a:gd name="T74" fmla="*/ 858 w 2051"/>
                <a:gd name="T75" fmla="*/ 1146 h 1184"/>
                <a:gd name="T76" fmla="*/ 850 w 2051"/>
                <a:gd name="T77" fmla="*/ 1138 h 1184"/>
                <a:gd name="T78" fmla="*/ 187 w 2051"/>
                <a:gd name="T79" fmla="*/ 63 h 1184"/>
                <a:gd name="T80" fmla="*/ 249 w 2051"/>
                <a:gd name="T81" fmla="*/ 2 h 1184"/>
                <a:gd name="T82" fmla="*/ 1798 w 2051"/>
                <a:gd name="T83" fmla="*/ 2 h 1184"/>
                <a:gd name="T84" fmla="*/ 1860 w 2051"/>
                <a:gd name="T85" fmla="*/ 63 h 1184"/>
                <a:gd name="T86" fmla="*/ 1860 w 2051"/>
                <a:gd name="T87" fmla="*/ 1127 h 1184"/>
                <a:gd name="T88" fmla="*/ 187 w 2051"/>
                <a:gd name="T89" fmla="*/ 1127 h 1184"/>
                <a:gd name="T90" fmla="*/ 187 w 2051"/>
                <a:gd name="T91" fmla="*/ 63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51" h="1184">
                  <a:moveTo>
                    <a:pt x="185" y="1127"/>
                  </a:moveTo>
                  <a:cubicBezTo>
                    <a:pt x="0" y="1127"/>
                    <a:pt x="0" y="1127"/>
                    <a:pt x="0" y="1127"/>
                  </a:cubicBezTo>
                  <a:cubicBezTo>
                    <a:pt x="0" y="1151"/>
                    <a:pt x="0" y="1151"/>
                    <a:pt x="0" y="1151"/>
                  </a:cubicBezTo>
                  <a:cubicBezTo>
                    <a:pt x="0" y="1167"/>
                    <a:pt x="13" y="1179"/>
                    <a:pt x="28" y="1180"/>
                  </a:cubicBezTo>
                  <a:cubicBezTo>
                    <a:pt x="29" y="1180"/>
                    <a:pt x="29" y="1180"/>
                    <a:pt x="29" y="1180"/>
                  </a:cubicBezTo>
                  <a:cubicBezTo>
                    <a:pt x="98" y="1180"/>
                    <a:pt x="711" y="1184"/>
                    <a:pt x="1026" y="1184"/>
                  </a:cubicBezTo>
                  <a:cubicBezTo>
                    <a:pt x="1340" y="1184"/>
                    <a:pt x="1953" y="1180"/>
                    <a:pt x="2022" y="1180"/>
                  </a:cubicBezTo>
                  <a:cubicBezTo>
                    <a:pt x="2023" y="1180"/>
                    <a:pt x="2023" y="1180"/>
                    <a:pt x="2023" y="1180"/>
                  </a:cubicBezTo>
                  <a:cubicBezTo>
                    <a:pt x="2039" y="1179"/>
                    <a:pt x="2051" y="1167"/>
                    <a:pt x="2051" y="1151"/>
                  </a:cubicBezTo>
                  <a:cubicBezTo>
                    <a:pt x="2051" y="1127"/>
                    <a:pt x="2051" y="1127"/>
                    <a:pt x="2051" y="1127"/>
                  </a:cubicBezTo>
                  <a:cubicBezTo>
                    <a:pt x="1862" y="1127"/>
                    <a:pt x="1862" y="1127"/>
                    <a:pt x="1862" y="1127"/>
                  </a:cubicBezTo>
                  <a:cubicBezTo>
                    <a:pt x="1862" y="63"/>
                    <a:pt x="1862" y="63"/>
                    <a:pt x="1862" y="63"/>
                  </a:cubicBezTo>
                  <a:cubicBezTo>
                    <a:pt x="1862" y="28"/>
                    <a:pt x="1833" y="0"/>
                    <a:pt x="1798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14" y="0"/>
                    <a:pt x="185" y="28"/>
                    <a:pt x="185" y="63"/>
                  </a:cubicBezTo>
                  <a:lnTo>
                    <a:pt x="185" y="1127"/>
                  </a:lnTo>
                  <a:close/>
                  <a:moveTo>
                    <a:pt x="2049" y="1129"/>
                  </a:moveTo>
                  <a:cubicBezTo>
                    <a:pt x="2049" y="1151"/>
                    <a:pt x="2049" y="1151"/>
                    <a:pt x="2049" y="1151"/>
                  </a:cubicBezTo>
                  <a:cubicBezTo>
                    <a:pt x="2049" y="1166"/>
                    <a:pt x="2038" y="1177"/>
                    <a:pt x="2023" y="1178"/>
                  </a:cubicBezTo>
                  <a:cubicBezTo>
                    <a:pt x="2022" y="1178"/>
                    <a:pt x="2022" y="1178"/>
                    <a:pt x="2022" y="1178"/>
                  </a:cubicBezTo>
                  <a:cubicBezTo>
                    <a:pt x="1954" y="1178"/>
                    <a:pt x="1340" y="1182"/>
                    <a:pt x="1026" y="1182"/>
                  </a:cubicBezTo>
                  <a:cubicBezTo>
                    <a:pt x="711" y="1182"/>
                    <a:pt x="98" y="1178"/>
                    <a:pt x="29" y="1178"/>
                  </a:cubicBezTo>
                  <a:cubicBezTo>
                    <a:pt x="28" y="1178"/>
                    <a:pt x="28" y="1178"/>
                    <a:pt x="28" y="1178"/>
                  </a:cubicBezTo>
                  <a:cubicBezTo>
                    <a:pt x="14" y="1177"/>
                    <a:pt x="2" y="1166"/>
                    <a:pt x="2" y="1151"/>
                  </a:cubicBezTo>
                  <a:cubicBezTo>
                    <a:pt x="2" y="1129"/>
                    <a:pt x="2" y="1129"/>
                    <a:pt x="2" y="1129"/>
                  </a:cubicBezTo>
                  <a:cubicBezTo>
                    <a:pt x="848" y="1129"/>
                    <a:pt x="848" y="1129"/>
                    <a:pt x="848" y="1129"/>
                  </a:cubicBezTo>
                  <a:cubicBezTo>
                    <a:pt x="848" y="1138"/>
                    <a:pt x="848" y="1138"/>
                    <a:pt x="848" y="1138"/>
                  </a:cubicBezTo>
                  <a:cubicBezTo>
                    <a:pt x="848" y="1143"/>
                    <a:pt x="852" y="1148"/>
                    <a:pt x="858" y="1148"/>
                  </a:cubicBezTo>
                  <a:cubicBezTo>
                    <a:pt x="1181" y="1148"/>
                    <a:pt x="1181" y="1148"/>
                    <a:pt x="1181" y="1148"/>
                  </a:cubicBezTo>
                  <a:cubicBezTo>
                    <a:pt x="1187" y="1148"/>
                    <a:pt x="1191" y="1143"/>
                    <a:pt x="1191" y="1138"/>
                  </a:cubicBezTo>
                  <a:cubicBezTo>
                    <a:pt x="1191" y="1129"/>
                    <a:pt x="1191" y="1129"/>
                    <a:pt x="1191" y="1129"/>
                  </a:cubicBezTo>
                  <a:lnTo>
                    <a:pt x="2049" y="1129"/>
                  </a:lnTo>
                  <a:close/>
                  <a:moveTo>
                    <a:pt x="850" y="1138"/>
                  </a:moveTo>
                  <a:cubicBezTo>
                    <a:pt x="850" y="1129"/>
                    <a:pt x="850" y="1129"/>
                    <a:pt x="850" y="1129"/>
                  </a:cubicBezTo>
                  <a:cubicBezTo>
                    <a:pt x="1189" y="1129"/>
                    <a:pt x="1189" y="1129"/>
                    <a:pt x="1189" y="1129"/>
                  </a:cubicBezTo>
                  <a:cubicBezTo>
                    <a:pt x="1189" y="1138"/>
                    <a:pt x="1189" y="1138"/>
                    <a:pt x="1189" y="1138"/>
                  </a:cubicBezTo>
                  <a:cubicBezTo>
                    <a:pt x="1189" y="1142"/>
                    <a:pt x="1185" y="1146"/>
                    <a:pt x="1181" y="1146"/>
                  </a:cubicBezTo>
                  <a:cubicBezTo>
                    <a:pt x="858" y="1146"/>
                    <a:pt x="858" y="1146"/>
                    <a:pt x="858" y="1146"/>
                  </a:cubicBezTo>
                  <a:cubicBezTo>
                    <a:pt x="853" y="1146"/>
                    <a:pt x="850" y="1142"/>
                    <a:pt x="850" y="1138"/>
                  </a:cubicBezTo>
                  <a:close/>
                  <a:moveTo>
                    <a:pt x="187" y="63"/>
                  </a:moveTo>
                  <a:cubicBezTo>
                    <a:pt x="187" y="29"/>
                    <a:pt x="215" y="2"/>
                    <a:pt x="249" y="2"/>
                  </a:cubicBezTo>
                  <a:cubicBezTo>
                    <a:pt x="1798" y="2"/>
                    <a:pt x="1798" y="2"/>
                    <a:pt x="1798" y="2"/>
                  </a:cubicBezTo>
                  <a:cubicBezTo>
                    <a:pt x="1832" y="2"/>
                    <a:pt x="1860" y="29"/>
                    <a:pt x="1860" y="63"/>
                  </a:cubicBezTo>
                  <a:cubicBezTo>
                    <a:pt x="1860" y="1127"/>
                    <a:pt x="1860" y="1127"/>
                    <a:pt x="1860" y="1127"/>
                  </a:cubicBezTo>
                  <a:cubicBezTo>
                    <a:pt x="187" y="1127"/>
                    <a:pt x="187" y="1127"/>
                    <a:pt x="187" y="1127"/>
                  </a:cubicBezTo>
                  <a:lnTo>
                    <a:pt x="18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8845550" y="2141538"/>
              <a:ext cx="4814887" cy="3024188"/>
            </a:xfrm>
            <a:custGeom>
              <a:avLst/>
              <a:gdLst>
                <a:gd name="T0" fmla="*/ 0 w 3033"/>
                <a:gd name="T1" fmla="*/ 0 h 1905"/>
                <a:gd name="T2" fmla="*/ 0 w 3033"/>
                <a:gd name="T3" fmla="*/ 1905 h 1905"/>
                <a:gd name="T4" fmla="*/ 3033 w 3033"/>
                <a:gd name="T5" fmla="*/ 1905 h 1905"/>
                <a:gd name="T6" fmla="*/ 3033 w 3033"/>
                <a:gd name="T7" fmla="*/ 0 h 1905"/>
                <a:gd name="T8" fmla="*/ 0 w 3033"/>
                <a:gd name="T9" fmla="*/ 0 h 1905"/>
                <a:gd name="T10" fmla="*/ 3029 w 3033"/>
                <a:gd name="T11" fmla="*/ 1901 h 1905"/>
                <a:gd name="T12" fmla="*/ 4 w 3033"/>
                <a:gd name="T13" fmla="*/ 1901 h 1905"/>
                <a:gd name="T14" fmla="*/ 4 w 3033"/>
                <a:gd name="T15" fmla="*/ 4 h 1905"/>
                <a:gd name="T16" fmla="*/ 3029 w 3033"/>
                <a:gd name="T17" fmla="*/ 4 h 1905"/>
                <a:gd name="T18" fmla="*/ 3029 w 3033"/>
                <a:gd name="T19" fmla="*/ 1901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3" h="1905">
                  <a:moveTo>
                    <a:pt x="0" y="0"/>
                  </a:moveTo>
                  <a:lnTo>
                    <a:pt x="0" y="1905"/>
                  </a:lnTo>
                  <a:lnTo>
                    <a:pt x="3033" y="1905"/>
                  </a:lnTo>
                  <a:lnTo>
                    <a:pt x="3033" y="0"/>
                  </a:lnTo>
                  <a:lnTo>
                    <a:pt x="0" y="0"/>
                  </a:lnTo>
                  <a:close/>
                  <a:moveTo>
                    <a:pt x="3029" y="1901"/>
                  </a:moveTo>
                  <a:lnTo>
                    <a:pt x="4" y="1901"/>
                  </a:lnTo>
                  <a:lnTo>
                    <a:pt x="4" y="4"/>
                  </a:lnTo>
                  <a:lnTo>
                    <a:pt x="3029" y="4"/>
                  </a:lnTo>
                  <a:lnTo>
                    <a:pt x="3029" y="1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Bildplatzhalter 8"/>
          <p:cNvSpPr>
            <a:spLocks noGrp="1"/>
          </p:cNvSpPr>
          <p:nvPr>
            <p:ph type="pic" sz="quarter" idx="13"/>
          </p:nvPr>
        </p:nvSpPr>
        <p:spPr bwMode="gray">
          <a:xfrm>
            <a:off x="3699805" y="2339975"/>
            <a:ext cx="4806950" cy="3030678"/>
          </a:xfrm>
          <a:solidFill>
            <a:schemeClr val="bg2"/>
          </a:solidFill>
          <a:ln w="63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1377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/>
          <p:cNvSpPr>
            <a:spLocks noGrp="1"/>
          </p:cNvSpPr>
          <p:nvPr>
            <p:ph type="pic" sz="quarter" idx="13"/>
          </p:nvPr>
        </p:nvSpPr>
        <p:spPr bwMode="gray">
          <a:xfrm>
            <a:off x="2" y="0"/>
            <a:ext cx="12191999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767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 (with arrow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3"/>
          </p:nvPr>
        </p:nvSpPr>
        <p:spPr bwMode="gray">
          <a:xfrm>
            <a:off x="2" y="0"/>
            <a:ext cx="12191999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7" name="Titel 6"/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6494400" cy="5190350"/>
          </a:xfrm>
          <a:custGeom>
            <a:avLst/>
            <a:gdLst>
              <a:gd name="connsiteX0" fmla="*/ 0 w 5904148"/>
              <a:gd name="connsiteY0" fmla="*/ 0 h 4718500"/>
              <a:gd name="connsiteX1" fmla="*/ 5904148 w 5904148"/>
              <a:gd name="connsiteY1" fmla="*/ 0 h 4718500"/>
              <a:gd name="connsiteX2" fmla="*/ 5904148 w 5904148"/>
              <a:gd name="connsiteY2" fmla="*/ 2364662 h 4718500"/>
              <a:gd name="connsiteX3" fmla="*/ 5434965 w 5904148"/>
              <a:gd name="connsiteY3" fmla="*/ 3175034 h 4718500"/>
              <a:gd name="connsiteX4" fmla="*/ 2970953 w 5904148"/>
              <a:gd name="connsiteY4" fmla="*/ 4597972 h 4718500"/>
              <a:gd name="connsiteX5" fmla="*/ 2032587 w 5904148"/>
              <a:gd name="connsiteY5" fmla="*/ 4597972 h 4718500"/>
              <a:gd name="connsiteX6" fmla="*/ 0 w 5904148"/>
              <a:gd name="connsiteY6" fmla="*/ 3424177 h 47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4148" h="4718500">
                <a:moveTo>
                  <a:pt x="0" y="0"/>
                </a:moveTo>
                <a:lnTo>
                  <a:pt x="5904148" y="0"/>
                </a:lnTo>
                <a:cubicBezTo>
                  <a:pt x="5904148" y="389010"/>
                  <a:pt x="5904148" y="1092491"/>
                  <a:pt x="5904148" y="2364662"/>
                </a:cubicBezTo>
                <a:cubicBezTo>
                  <a:pt x="5904148" y="2903847"/>
                  <a:pt x="5434965" y="3175034"/>
                  <a:pt x="5434965" y="3175034"/>
                </a:cubicBezTo>
                <a:lnTo>
                  <a:pt x="2970953" y="4597972"/>
                </a:lnTo>
                <a:cubicBezTo>
                  <a:pt x="2501872" y="4869101"/>
                  <a:pt x="2032791" y="4598090"/>
                  <a:pt x="2032587" y="4597972"/>
                </a:cubicBezTo>
                <a:cubicBezTo>
                  <a:pt x="2032571" y="4597963"/>
                  <a:pt x="2026857" y="4594663"/>
                  <a:pt x="0" y="3424177"/>
                </a:cubicBezTo>
                <a:close/>
              </a:path>
            </a:pathLst>
          </a:custGeom>
          <a:solidFill>
            <a:srgbClr val="A6C700"/>
          </a:solidFill>
        </p:spPr>
        <p:txBody>
          <a:bodyPr wrap="square" lIns="936000" tIns="79200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Caption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7" name="Freeform 5"/>
          <p:cNvSpPr>
            <a:spLocks/>
          </p:cNvSpPr>
          <p:nvPr userDrawn="1"/>
        </p:nvSpPr>
        <p:spPr bwMode="auto">
          <a:xfrm>
            <a:off x="10346072" y="5478466"/>
            <a:ext cx="1845928" cy="1379534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43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transparent)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200644" cy="6858000"/>
          </a:xfrm>
          <a:custGeom>
            <a:avLst/>
            <a:gdLst>
              <a:gd name="connsiteX0" fmla="*/ 0 w 12200644"/>
              <a:gd name="connsiteY0" fmla="*/ 0 h 6858000"/>
              <a:gd name="connsiteX1" fmla="*/ 3056644 w 12200644"/>
              <a:gd name="connsiteY1" fmla="*/ 0 h 6858000"/>
              <a:gd name="connsiteX2" fmla="*/ 9144000 w 12200644"/>
              <a:gd name="connsiteY2" fmla="*/ 0 h 6858000"/>
              <a:gd name="connsiteX3" fmla="*/ 12200644 w 12200644"/>
              <a:gd name="connsiteY3" fmla="*/ 0 h 6858000"/>
              <a:gd name="connsiteX4" fmla="*/ 12200644 w 12200644"/>
              <a:gd name="connsiteY4" fmla="*/ 5663198 h 6858000"/>
              <a:gd name="connsiteX5" fmla="*/ 11380423 w 12200644"/>
              <a:gd name="connsiteY5" fmla="*/ 5189530 h 6858000"/>
              <a:gd name="connsiteX6" fmla="*/ 11039571 w 12200644"/>
              <a:gd name="connsiteY6" fmla="*/ 5096208 h 6858000"/>
              <a:gd name="connsiteX7" fmla="*/ 10645617 w 12200644"/>
              <a:gd name="connsiteY7" fmla="*/ 5189530 h 6858000"/>
              <a:gd name="connsiteX8" fmla="*/ 8716126 w 12200644"/>
              <a:gd name="connsiteY8" fmla="*/ 6303788 h 6858000"/>
              <a:gd name="connsiteX9" fmla="*/ 8353376 w 12200644"/>
              <a:gd name="connsiteY9" fmla="*/ 6858000 h 6858000"/>
              <a:gd name="connsiteX10" fmla="*/ 5296732 w 12200644"/>
              <a:gd name="connsiteY10" fmla="*/ 6858000 h 6858000"/>
              <a:gd name="connsiteX11" fmla="*/ 3056644 w 12200644"/>
              <a:gd name="connsiteY11" fmla="*/ 6858000 h 6858000"/>
              <a:gd name="connsiteX12" fmla="*/ 0 w 12200644"/>
              <a:gd name="connsiteY12" fmla="*/ 6858000 h 6858000"/>
              <a:gd name="connsiteX0" fmla="*/ 0 w 12200644"/>
              <a:gd name="connsiteY0" fmla="*/ 0 h 6858000"/>
              <a:gd name="connsiteX1" fmla="*/ 3056644 w 12200644"/>
              <a:gd name="connsiteY1" fmla="*/ 0 h 6858000"/>
              <a:gd name="connsiteX2" fmla="*/ 12200644 w 12200644"/>
              <a:gd name="connsiteY2" fmla="*/ 0 h 6858000"/>
              <a:gd name="connsiteX3" fmla="*/ 12200644 w 12200644"/>
              <a:gd name="connsiteY3" fmla="*/ 5663198 h 6858000"/>
              <a:gd name="connsiteX4" fmla="*/ 11380423 w 12200644"/>
              <a:gd name="connsiteY4" fmla="*/ 5189530 h 6858000"/>
              <a:gd name="connsiteX5" fmla="*/ 11039571 w 12200644"/>
              <a:gd name="connsiteY5" fmla="*/ 5096208 h 6858000"/>
              <a:gd name="connsiteX6" fmla="*/ 10645617 w 12200644"/>
              <a:gd name="connsiteY6" fmla="*/ 5189530 h 6858000"/>
              <a:gd name="connsiteX7" fmla="*/ 8716126 w 12200644"/>
              <a:gd name="connsiteY7" fmla="*/ 6303788 h 6858000"/>
              <a:gd name="connsiteX8" fmla="*/ 8353376 w 12200644"/>
              <a:gd name="connsiteY8" fmla="*/ 6858000 h 6858000"/>
              <a:gd name="connsiteX9" fmla="*/ 5296732 w 12200644"/>
              <a:gd name="connsiteY9" fmla="*/ 6858000 h 6858000"/>
              <a:gd name="connsiteX10" fmla="*/ 3056644 w 12200644"/>
              <a:gd name="connsiteY10" fmla="*/ 6858000 h 6858000"/>
              <a:gd name="connsiteX11" fmla="*/ 0 w 12200644"/>
              <a:gd name="connsiteY11" fmla="*/ 6858000 h 6858000"/>
              <a:gd name="connsiteX12" fmla="*/ 0 w 12200644"/>
              <a:gd name="connsiteY12" fmla="*/ 0 h 6858000"/>
              <a:gd name="connsiteX0" fmla="*/ 0 w 12200644"/>
              <a:gd name="connsiteY0" fmla="*/ 0 h 6858000"/>
              <a:gd name="connsiteX1" fmla="*/ 12200644 w 12200644"/>
              <a:gd name="connsiteY1" fmla="*/ 0 h 6858000"/>
              <a:gd name="connsiteX2" fmla="*/ 12200644 w 12200644"/>
              <a:gd name="connsiteY2" fmla="*/ 5663198 h 6858000"/>
              <a:gd name="connsiteX3" fmla="*/ 11380423 w 12200644"/>
              <a:gd name="connsiteY3" fmla="*/ 5189530 h 6858000"/>
              <a:gd name="connsiteX4" fmla="*/ 11039571 w 12200644"/>
              <a:gd name="connsiteY4" fmla="*/ 5096208 h 6858000"/>
              <a:gd name="connsiteX5" fmla="*/ 10645617 w 12200644"/>
              <a:gd name="connsiteY5" fmla="*/ 5189530 h 6858000"/>
              <a:gd name="connsiteX6" fmla="*/ 8716126 w 12200644"/>
              <a:gd name="connsiteY6" fmla="*/ 6303788 h 6858000"/>
              <a:gd name="connsiteX7" fmla="*/ 8353376 w 12200644"/>
              <a:gd name="connsiteY7" fmla="*/ 6858000 h 6858000"/>
              <a:gd name="connsiteX8" fmla="*/ 5296732 w 12200644"/>
              <a:gd name="connsiteY8" fmla="*/ 6858000 h 6858000"/>
              <a:gd name="connsiteX9" fmla="*/ 3056644 w 12200644"/>
              <a:gd name="connsiteY9" fmla="*/ 6858000 h 6858000"/>
              <a:gd name="connsiteX10" fmla="*/ 0 w 12200644"/>
              <a:gd name="connsiteY10" fmla="*/ 6858000 h 6858000"/>
              <a:gd name="connsiteX11" fmla="*/ 0 w 12200644"/>
              <a:gd name="connsiteY11" fmla="*/ 0 h 6858000"/>
              <a:gd name="connsiteX0" fmla="*/ 0 w 12200644"/>
              <a:gd name="connsiteY0" fmla="*/ 0 h 6858000"/>
              <a:gd name="connsiteX1" fmla="*/ 12200644 w 12200644"/>
              <a:gd name="connsiteY1" fmla="*/ 0 h 6858000"/>
              <a:gd name="connsiteX2" fmla="*/ 12200644 w 12200644"/>
              <a:gd name="connsiteY2" fmla="*/ 5663198 h 6858000"/>
              <a:gd name="connsiteX3" fmla="*/ 11380423 w 12200644"/>
              <a:gd name="connsiteY3" fmla="*/ 5189530 h 6858000"/>
              <a:gd name="connsiteX4" fmla="*/ 11039571 w 12200644"/>
              <a:gd name="connsiteY4" fmla="*/ 5096208 h 6858000"/>
              <a:gd name="connsiteX5" fmla="*/ 10645617 w 12200644"/>
              <a:gd name="connsiteY5" fmla="*/ 5189530 h 6858000"/>
              <a:gd name="connsiteX6" fmla="*/ 8716126 w 12200644"/>
              <a:gd name="connsiteY6" fmla="*/ 6303788 h 6858000"/>
              <a:gd name="connsiteX7" fmla="*/ 8353376 w 12200644"/>
              <a:gd name="connsiteY7" fmla="*/ 6858000 h 6858000"/>
              <a:gd name="connsiteX8" fmla="*/ 5296732 w 12200644"/>
              <a:gd name="connsiteY8" fmla="*/ 6858000 h 6858000"/>
              <a:gd name="connsiteX9" fmla="*/ 0 w 12200644"/>
              <a:gd name="connsiteY9" fmla="*/ 6858000 h 6858000"/>
              <a:gd name="connsiteX10" fmla="*/ 0 w 12200644"/>
              <a:gd name="connsiteY10" fmla="*/ 0 h 6858000"/>
              <a:gd name="connsiteX0" fmla="*/ 0 w 12200644"/>
              <a:gd name="connsiteY0" fmla="*/ 0 h 6858000"/>
              <a:gd name="connsiteX1" fmla="*/ 12200644 w 12200644"/>
              <a:gd name="connsiteY1" fmla="*/ 0 h 6858000"/>
              <a:gd name="connsiteX2" fmla="*/ 12200644 w 12200644"/>
              <a:gd name="connsiteY2" fmla="*/ 5663198 h 6858000"/>
              <a:gd name="connsiteX3" fmla="*/ 11380423 w 12200644"/>
              <a:gd name="connsiteY3" fmla="*/ 5189530 h 6858000"/>
              <a:gd name="connsiteX4" fmla="*/ 11039571 w 12200644"/>
              <a:gd name="connsiteY4" fmla="*/ 5096208 h 6858000"/>
              <a:gd name="connsiteX5" fmla="*/ 10645617 w 12200644"/>
              <a:gd name="connsiteY5" fmla="*/ 5189530 h 6858000"/>
              <a:gd name="connsiteX6" fmla="*/ 8716126 w 12200644"/>
              <a:gd name="connsiteY6" fmla="*/ 6303788 h 6858000"/>
              <a:gd name="connsiteX7" fmla="*/ 8353376 w 12200644"/>
              <a:gd name="connsiteY7" fmla="*/ 6858000 h 6858000"/>
              <a:gd name="connsiteX8" fmla="*/ 0 w 12200644"/>
              <a:gd name="connsiteY8" fmla="*/ 6858000 h 6858000"/>
              <a:gd name="connsiteX9" fmla="*/ 0 w 1220064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0644" h="6858000">
                <a:moveTo>
                  <a:pt x="0" y="0"/>
                </a:moveTo>
                <a:lnTo>
                  <a:pt x="12200644" y="0"/>
                </a:lnTo>
                <a:lnTo>
                  <a:pt x="12200644" y="5663198"/>
                </a:lnTo>
                <a:lnTo>
                  <a:pt x="11380423" y="5189530"/>
                </a:lnTo>
                <a:cubicBezTo>
                  <a:pt x="11380317" y="5189469"/>
                  <a:pt x="11236834" y="5106573"/>
                  <a:pt x="11039571" y="5096208"/>
                </a:cubicBezTo>
                <a:cubicBezTo>
                  <a:pt x="10921169" y="5089987"/>
                  <a:pt x="10783393" y="5109895"/>
                  <a:pt x="10645617" y="5189530"/>
                </a:cubicBezTo>
                <a:lnTo>
                  <a:pt x="8716126" y="6303788"/>
                </a:lnTo>
                <a:cubicBezTo>
                  <a:pt x="8716126" y="6303788"/>
                  <a:pt x="8395098" y="6487159"/>
                  <a:pt x="8353376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7" name="Titel 6"/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6494400" cy="5190350"/>
          </a:xfrm>
          <a:custGeom>
            <a:avLst/>
            <a:gdLst>
              <a:gd name="connsiteX0" fmla="*/ 0 w 5904148"/>
              <a:gd name="connsiteY0" fmla="*/ 0 h 4718500"/>
              <a:gd name="connsiteX1" fmla="*/ 5904148 w 5904148"/>
              <a:gd name="connsiteY1" fmla="*/ 0 h 4718500"/>
              <a:gd name="connsiteX2" fmla="*/ 5904148 w 5904148"/>
              <a:gd name="connsiteY2" fmla="*/ 2364662 h 4718500"/>
              <a:gd name="connsiteX3" fmla="*/ 5434965 w 5904148"/>
              <a:gd name="connsiteY3" fmla="*/ 3175034 h 4718500"/>
              <a:gd name="connsiteX4" fmla="*/ 2970953 w 5904148"/>
              <a:gd name="connsiteY4" fmla="*/ 4597972 h 4718500"/>
              <a:gd name="connsiteX5" fmla="*/ 2032587 w 5904148"/>
              <a:gd name="connsiteY5" fmla="*/ 4597972 h 4718500"/>
              <a:gd name="connsiteX6" fmla="*/ 0 w 5904148"/>
              <a:gd name="connsiteY6" fmla="*/ 3424177 h 47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4148" h="4718500">
                <a:moveTo>
                  <a:pt x="0" y="0"/>
                </a:moveTo>
                <a:lnTo>
                  <a:pt x="5904148" y="0"/>
                </a:lnTo>
                <a:cubicBezTo>
                  <a:pt x="5904148" y="389010"/>
                  <a:pt x="5904148" y="1092491"/>
                  <a:pt x="5904148" y="2364662"/>
                </a:cubicBezTo>
                <a:cubicBezTo>
                  <a:pt x="5904148" y="2903847"/>
                  <a:pt x="5434965" y="3175034"/>
                  <a:pt x="5434965" y="3175034"/>
                </a:cubicBezTo>
                <a:lnTo>
                  <a:pt x="2970953" y="4597972"/>
                </a:lnTo>
                <a:cubicBezTo>
                  <a:pt x="2501872" y="4869101"/>
                  <a:pt x="2032791" y="4598090"/>
                  <a:pt x="2032587" y="4597972"/>
                </a:cubicBezTo>
                <a:cubicBezTo>
                  <a:pt x="2032571" y="4597963"/>
                  <a:pt x="2026857" y="4594663"/>
                  <a:pt x="0" y="3424177"/>
                </a:cubicBezTo>
                <a:close/>
              </a:path>
            </a:pathLst>
          </a:custGeom>
          <a:solidFill>
            <a:srgbClr val="A7C800">
              <a:alpha val="80000"/>
            </a:srgbClr>
          </a:solidFill>
        </p:spPr>
        <p:txBody>
          <a:bodyPr wrap="square" lIns="936000" tIns="792000">
            <a:noAutofit/>
          </a:bodyPr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7738" y="2297996"/>
            <a:ext cx="5076825" cy="734963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City, Date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54624" y="5786832"/>
            <a:ext cx="1458000" cy="5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 (with text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/>
          <p:cNvSpPr>
            <a:spLocks noGrp="1"/>
          </p:cNvSpPr>
          <p:nvPr>
            <p:ph type="pic" sz="quarter" idx="13"/>
          </p:nvPr>
        </p:nvSpPr>
        <p:spPr bwMode="gray">
          <a:xfrm>
            <a:off x="2" y="0"/>
            <a:ext cx="12191999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platzhalter 16"/>
          <p:cNvSpPr>
            <a:spLocks noGrp="1"/>
          </p:cNvSpPr>
          <p:nvPr>
            <p:ph type="body" sz="quarter" idx="14"/>
          </p:nvPr>
        </p:nvSpPr>
        <p:spPr bwMode="gray">
          <a:xfrm>
            <a:off x="947737" y="1880829"/>
            <a:ext cx="10296835" cy="12601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2" name="Freeform 5"/>
          <p:cNvSpPr>
            <a:spLocks/>
          </p:cNvSpPr>
          <p:nvPr userDrawn="1"/>
        </p:nvSpPr>
        <p:spPr bwMode="gray">
          <a:xfrm>
            <a:off x="9831417" y="5093844"/>
            <a:ext cx="2360583" cy="1764156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023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ing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0472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Segments (with pic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37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6077489" cy="3412800"/>
          </a:xfrm>
          <a:custGeom>
            <a:avLst/>
            <a:gdLst>
              <a:gd name="connsiteX0" fmla="*/ 0 w 6077489"/>
              <a:gd name="connsiteY0" fmla="*/ 0 h 3412800"/>
              <a:gd name="connsiteX1" fmla="*/ 1523492 w 6077489"/>
              <a:gd name="connsiteY1" fmla="*/ 0 h 3412800"/>
              <a:gd name="connsiteX2" fmla="*/ 4553997 w 6077489"/>
              <a:gd name="connsiteY2" fmla="*/ 0 h 3412800"/>
              <a:gd name="connsiteX3" fmla="*/ 6077489 w 6077489"/>
              <a:gd name="connsiteY3" fmla="*/ 0 h 3412800"/>
              <a:gd name="connsiteX4" fmla="*/ 6077489 w 6077489"/>
              <a:gd name="connsiteY4" fmla="*/ 1256139 h 3412800"/>
              <a:gd name="connsiteX5" fmla="*/ 5829763 w 6077489"/>
              <a:gd name="connsiteY5" fmla="*/ 1323593 h 3412800"/>
              <a:gd name="connsiteX6" fmla="*/ 4408719 w 6077489"/>
              <a:gd name="connsiteY6" fmla="*/ 2144229 h 3412800"/>
              <a:gd name="connsiteX7" fmla="*/ 4138132 w 6077489"/>
              <a:gd name="connsiteY7" fmla="*/ 2611587 h 3412800"/>
              <a:gd name="connsiteX8" fmla="*/ 4138132 w 6077489"/>
              <a:gd name="connsiteY8" fmla="*/ 3412800 h 3412800"/>
              <a:gd name="connsiteX9" fmla="*/ 2614640 w 6077489"/>
              <a:gd name="connsiteY9" fmla="*/ 3412800 h 3412800"/>
              <a:gd name="connsiteX10" fmla="*/ 1523492 w 6077489"/>
              <a:gd name="connsiteY10" fmla="*/ 3412800 h 3412800"/>
              <a:gd name="connsiteX11" fmla="*/ 0 w 6077489"/>
              <a:gd name="connsiteY11" fmla="*/ 3412800 h 34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77489" h="3412800">
                <a:moveTo>
                  <a:pt x="0" y="0"/>
                </a:moveTo>
                <a:lnTo>
                  <a:pt x="1523492" y="0"/>
                </a:lnTo>
                <a:lnTo>
                  <a:pt x="4553997" y="0"/>
                </a:lnTo>
                <a:lnTo>
                  <a:pt x="6077489" y="0"/>
                </a:lnTo>
                <a:lnTo>
                  <a:pt x="6077489" y="1256139"/>
                </a:lnTo>
                <a:cubicBezTo>
                  <a:pt x="6000554" y="1256031"/>
                  <a:pt x="5915159" y="1274235"/>
                  <a:pt x="5829763" y="1323593"/>
                </a:cubicBezTo>
                <a:cubicBezTo>
                  <a:pt x="4408719" y="2144229"/>
                  <a:pt x="4408719" y="2144229"/>
                  <a:pt x="4408719" y="2144229"/>
                </a:cubicBezTo>
                <a:cubicBezTo>
                  <a:pt x="4408623" y="2144284"/>
                  <a:pt x="4138132" y="2298844"/>
                  <a:pt x="4138132" y="2611587"/>
                </a:cubicBezTo>
                <a:cubicBezTo>
                  <a:pt x="4138132" y="2939983"/>
                  <a:pt x="4138132" y="3202672"/>
                  <a:pt x="4138132" y="3412800"/>
                </a:cubicBezTo>
                <a:lnTo>
                  <a:pt x="2614640" y="3412800"/>
                </a:lnTo>
                <a:lnTo>
                  <a:pt x="1523492" y="3412800"/>
                </a:lnTo>
                <a:lnTo>
                  <a:pt x="0" y="3412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37" name="Bildplatzhalter 36"/>
          <p:cNvSpPr>
            <a:spLocks noGrp="1"/>
          </p:cNvSpPr>
          <p:nvPr>
            <p:ph type="pic" sz="quarter" idx="14"/>
          </p:nvPr>
        </p:nvSpPr>
        <p:spPr bwMode="gray">
          <a:xfrm>
            <a:off x="0" y="3448800"/>
            <a:ext cx="6077489" cy="3409200"/>
          </a:xfrm>
          <a:custGeom>
            <a:avLst/>
            <a:gdLst>
              <a:gd name="connsiteX0" fmla="*/ 0 w 6077489"/>
              <a:gd name="connsiteY0" fmla="*/ 0 h 3409200"/>
              <a:gd name="connsiteX1" fmla="*/ 1523492 w 6077489"/>
              <a:gd name="connsiteY1" fmla="*/ 0 h 3409200"/>
              <a:gd name="connsiteX2" fmla="*/ 2614640 w 6077489"/>
              <a:gd name="connsiteY2" fmla="*/ 0 h 3409200"/>
              <a:gd name="connsiteX3" fmla="*/ 4138132 w 6077489"/>
              <a:gd name="connsiteY3" fmla="*/ 0 h 3409200"/>
              <a:gd name="connsiteX4" fmla="*/ 4138132 w 6077489"/>
              <a:gd name="connsiteY4" fmla="*/ 804059 h 3409200"/>
              <a:gd name="connsiteX5" fmla="*/ 4408719 w 6077489"/>
              <a:gd name="connsiteY5" fmla="*/ 1271417 h 3409200"/>
              <a:gd name="connsiteX6" fmla="*/ 5829763 w 6077489"/>
              <a:gd name="connsiteY6" fmla="*/ 2092053 h 3409200"/>
              <a:gd name="connsiteX7" fmla="*/ 6077489 w 6077489"/>
              <a:gd name="connsiteY7" fmla="*/ 2160376 h 3409200"/>
              <a:gd name="connsiteX8" fmla="*/ 6077489 w 6077489"/>
              <a:gd name="connsiteY8" fmla="*/ 3409200 h 3409200"/>
              <a:gd name="connsiteX9" fmla="*/ 4553997 w 6077489"/>
              <a:gd name="connsiteY9" fmla="*/ 3409200 h 3409200"/>
              <a:gd name="connsiteX10" fmla="*/ 1523492 w 6077489"/>
              <a:gd name="connsiteY10" fmla="*/ 3409200 h 3409200"/>
              <a:gd name="connsiteX11" fmla="*/ 0 w 6077489"/>
              <a:gd name="connsiteY11" fmla="*/ 3409200 h 34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77489" h="3409200">
                <a:moveTo>
                  <a:pt x="0" y="0"/>
                </a:moveTo>
                <a:lnTo>
                  <a:pt x="1523492" y="0"/>
                </a:lnTo>
                <a:lnTo>
                  <a:pt x="2614640" y="0"/>
                </a:lnTo>
                <a:lnTo>
                  <a:pt x="4138132" y="0"/>
                </a:lnTo>
                <a:cubicBezTo>
                  <a:pt x="4138132" y="804059"/>
                  <a:pt x="4138132" y="804059"/>
                  <a:pt x="4138132" y="804059"/>
                </a:cubicBezTo>
                <a:cubicBezTo>
                  <a:pt x="4138132" y="804069"/>
                  <a:pt x="4138136" y="1115020"/>
                  <a:pt x="4408719" y="1271417"/>
                </a:cubicBezTo>
                <a:cubicBezTo>
                  <a:pt x="5829763" y="2092053"/>
                  <a:pt x="5829763" y="2092053"/>
                  <a:pt x="5829763" y="2092053"/>
                </a:cubicBezTo>
                <a:cubicBezTo>
                  <a:pt x="5829837" y="2092096"/>
                  <a:pt x="5933905" y="2152221"/>
                  <a:pt x="6077489" y="2160376"/>
                </a:cubicBezTo>
                <a:lnTo>
                  <a:pt x="6077489" y="3409200"/>
                </a:lnTo>
                <a:lnTo>
                  <a:pt x="4553997" y="3409200"/>
                </a:lnTo>
                <a:lnTo>
                  <a:pt x="1523492" y="3409200"/>
                </a:lnTo>
                <a:lnTo>
                  <a:pt x="0" y="3409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5"/>
          </p:nvPr>
        </p:nvSpPr>
        <p:spPr bwMode="gray">
          <a:xfrm>
            <a:off x="6113491" y="0"/>
            <a:ext cx="6074430" cy="3412800"/>
          </a:xfrm>
          <a:custGeom>
            <a:avLst/>
            <a:gdLst>
              <a:gd name="connsiteX0" fmla="*/ 0 w 6074430"/>
              <a:gd name="connsiteY0" fmla="*/ 0 h 3412800"/>
              <a:gd name="connsiteX1" fmla="*/ 1520431 w 6074430"/>
              <a:gd name="connsiteY1" fmla="*/ 0 h 3412800"/>
              <a:gd name="connsiteX2" fmla="*/ 4553999 w 6074430"/>
              <a:gd name="connsiteY2" fmla="*/ 0 h 3412800"/>
              <a:gd name="connsiteX3" fmla="*/ 6074430 w 6074430"/>
              <a:gd name="connsiteY3" fmla="*/ 0 h 3412800"/>
              <a:gd name="connsiteX4" fmla="*/ 6074430 w 6074430"/>
              <a:gd name="connsiteY4" fmla="*/ 3412800 h 3412800"/>
              <a:gd name="connsiteX5" fmla="*/ 4553999 w 6074430"/>
              <a:gd name="connsiteY5" fmla="*/ 3412800 h 3412800"/>
              <a:gd name="connsiteX6" fmla="*/ 3469507 w 6074430"/>
              <a:gd name="connsiteY6" fmla="*/ 3412800 h 3412800"/>
              <a:gd name="connsiteX7" fmla="*/ 1949076 w 6074430"/>
              <a:gd name="connsiteY7" fmla="*/ 3412800 h 3412800"/>
              <a:gd name="connsiteX8" fmla="*/ 1949076 w 6074430"/>
              <a:gd name="connsiteY8" fmla="*/ 2611587 h 3412800"/>
              <a:gd name="connsiteX9" fmla="*/ 1678489 w 6074430"/>
              <a:gd name="connsiteY9" fmla="*/ 2144229 h 3412800"/>
              <a:gd name="connsiteX10" fmla="*/ 257445 w 6074430"/>
              <a:gd name="connsiteY10" fmla="*/ 1323593 h 3412800"/>
              <a:gd name="connsiteX11" fmla="*/ 0 w 6074430"/>
              <a:gd name="connsiteY11" fmla="*/ 1255056 h 34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74430" h="3412800">
                <a:moveTo>
                  <a:pt x="0" y="0"/>
                </a:moveTo>
                <a:lnTo>
                  <a:pt x="1520431" y="0"/>
                </a:lnTo>
                <a:lnTo>
                  <a:pt x="4553999" y="0"/>
                </a:lnTo>
                <a:lnTo>
                  <a:pt x="6074430" y="0"/>
                </a:lnTo>
                <a:lnTo>
                  <a:pt x="6074430" y="3412800"/>
                </a:lnTo>
                <a:lnTo>
                  <a:pt x="4553999" y="3412800"/>
                </a:lnTo>
                <a:lnTo>
                  <a:pt x="3469507" y="3412800"/>
                </a:lnTo>
                <a:lnTo>
                  <a:pt x="1949076" y="3412800"/>
                </a:lnTo>
                <a:cubicBezTo>
                  <a:pt x="1949076" y="2611587"/>
                  <a:pt x="1949076" y="2611587"/>
                  <a:pt x="1949076" y="2611587"/>
                </a:cubicBezTo>
                <a:cubicBezTo>
                  <a:pt x="1949076" y="2611514"/>
                  <a:pt x="1949045" y="2298771"/>
                  <a:pt x="1678489" y="2144229"/>
                </a:cubicBezTo>
                <a:cubicBezTo>
                  <a:pt x="257445" y="1323593"/>
                  <a:pt x="257445" y="1323593"/>
                  <a:pt x="257445" y="1323593"/>
                </a:cubicBezTo>
                <a:cubicBezTo>
                  <a:pt x="257402" y="1323568"/>
                  <a:pt x="148608" y="1260701"/>
                  <a:pt x="0" y="125505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36" name="Bildplatzhalter 35"/>
          <p:cNvSpPr>
            <a:spLocks noGrp="1"/>
          </p:cNvSpPr>
          <p:nvPr>
            <p:ph type="pic" sz="quarter" idx="16"/>
          </p:nvPr>
        </p:nvSpPr>
        <p:spPr bwMode="gray">
          <a:xfrm>
            <a:off x="6113491" y="3448800"/>
            <a:ext cx="6074430" cy="3409200"/>
          </a:xfrm>
          <a:custGeom>
            <a:avLst/>
            <a:gdLst>
              <a:gd name="connsiteX0" fmla="*/ 1949076 w 6074430"/>
              <a:gd name="connsiteY0" fmla="*/ 0 h 3409200"/>
              <a:gd name="connsiteX1" fmla="*/ 3469507 w 6074430"/>
              <a:gd name="connsiteY1" fmla="*/ 0 h 3409200"/>
              <a:gd name="connsiteX2" fmla="*/ 4553999 w 6074430"/>
              <a:gd name="connsiteY2" fmla="*/ 0 h 3409200"/>
              <a:gd name="connsiteX3" fmla="*/ 6074430 w 6074430"/>
              <a:gd name="connsiteY3" fmla="*/ 0 h 3409200"/>
              <a:gd name="connsiteX4" fmla="*/ 6074430 w 6074430"/>
              <a:gd name="connsiteY4" fmla="*/ 3409200 h 3409200"/>
              <a:gd name="connsiteX5" fmla="*/ 4553999 w 6074430"/>
              <a:gd name="connsiteY5" fmla="*/ 3409200 h 3409200"/>
              <a:gd name="connsiteX6" fmla="*/ 1520431 w 6074430"/>
              <a:gd name="connsiteY6" fmla="*/ 3409200 h 3409200"/>
              <a:gd name="connsiteX7" fmla="*/ 0 w 6074430"/>
              <a:gd name="connsiteY7" fmla="*/ 3409200 h 3409200"/>
              <a:gd name="connsiteX8" fmla="*/ 0 w 6074430"/>
              <a:gd name="connsiteY8" fmla="*/ 2159800 h 3409200"/>
              <a:gd name="connsiteX9" fmla="*/ 257445 w 6074430"/>
              <a:gd name="connsiteY9" fmla="*/ 2092053 h 3409200"/>
              <a:gd name="connsiteX10" fmla="*/ 1678489 w 6074430"/>
              <a:gd name="connsiteY10" fmla="*/ 1271417 h 3409200"/>
              <a:gd name="connsiteX11" fmla="*/ 1949076 w 6074430"/>
              <a:gd name="connsiteY11" fmla="*/ 804059 h 3409200"/>
              <a:gd name="connsiteX12" fmla="*/ 1949076 w 6074430"/>
              <a:gd name="connsiteY12" fmla="*/ 0 h 34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4430" h="3409200">
                <a:moveTo>
                  <a:pt x="1949076" y="0"/>
                </a:moveTo>
                <a:lnTo>
                  <a:pt x="3469507" y="0"/>
                </a:lnTo>
                <a:lnTo>
                  <a:pt x="4553999" y="0"/>
                </a:lnTo>
                <a:lnTo>
                  <a:pt x="6074430" y="0"/>
                </a:lnTo>
                <a:lnTo>
                  <a:pt x="6074430" y="3409200"/>
                </a:lnTo>
                <a:lnTo>
                  <a:pt x="4553999" y="3409200"/>
                </a:lnTo>
                <a:lnTo>
                  <a:pt x="1520431" y="3409200"/>
                </a:lnTo>
                <a:lnTo>
                  <a:pt x="0" y="3409200"/>
                </a:lnTo>
                <a:lnTo>
                  <a:pt x="0" y="2159800"/>
                </a:lnTo>
                <a:cubicBezTo>
                  <a:pt x="79398" y="2161106"/>
                  <a:pt x="168422" y="2143509"/>
                  <a:pt x="257445" y="2092053"/>
                </a:cubicBezTo>
                <a:lnTo>
                  <a:pt x="1678489" y="1271417"/>
                </a:lnTo>
                <a:cubicBezTo>
                  <a:pt x="1678577" y="1271367"/>
                  <a:pt x="1949076" y="1114967"/>
                  <a:pt x="1949076" y="804059"/>
                </a:cubicBezTo>
                <a:cubicBezTo>
                  <a:pt x="1949076" y="474179"/>
                  <a:pt x="1949076" y="210601"/>
                  <a:pt x="194907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7" name="Gruppieren 16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9" name="Freeform 5"/>
          <p:cNvSpPr>
            <a:spLocks/>
          </p:cNvSpPr>
          <p:nvPr userDrawn="1"/>
        </p:nvSpPr>
        <p:spPr bwMode="gray">
          <a:xfrm>
            <a:off x="4138132" y="1254765"/>
            <a:ext cx="3924436" cy="4354413"/>
          </a:xfrm>
          <a:custGeom>
            <a:avLst/>
            <a:gdLst/>
            <a:ahLst/>
            <a:cxnLst/>
            <a:rect l="l" t="t" r="r" b="b"/>
            <a:pathLst>
              <a:path w="3924436" h="4354413">
                <a:moveTo>
                  <a:pt x="1975360" y="2194036"/>
                </a:moveTo>
                <a:lnTo>
                  <a:pt x="3924436" y="2194036"/>
                </a:lnTo>
                <a:cubicBezTo>
                  <a:pt x="3924436" y="2404637"/>
                  <a:pt x="3924436" y="2668215"/>
                  <a:pt x="3924436" y="2998095"/>
                </a:cubicBezTo>
                <a:cubicBezTo>
                  <a:pt x="3924436" y="3309044"/>
                  <a:pt x="3653867" y="3465443"/>
                  <a:pt x="3653849" y="3465453"/>
                </a:cubicBezTo>
                <a:lnTo>
                  <a:pt x="2232805" y="4286089"/>
                </a:lnTo>
                <a:cubicBezTo>
                  <a:pt x="2143782" y="4337545"/>
                  <a:pt x="2054758" y="4355142"/>
                  <a:pt x="1975360" y="4353836"/>
                </a:cubicBezTo>
                <a:close/>
                <a:moveTo>
                  <a:pt x="0" y="2194036"/>
                </a:moveTo>
                <a:lnTo>
                  <a:pt x="1939360" y="2194036"/>
                </a:lnTo>
                <a:lnTo>
                  <a:pt x="1939360" y="4354413"/>
                </a:lnTo>
                <a:cubicBezTo>
                  <a:pt x="1795728" y="4346255"/>
                  <a:pt x="1691637" y="4286092"/>
                  <a:pt x="1691631" y="4286089"/>
                </a:cubicBezTo>
                <a:cubicBezTo>
                  <a:pt x="1691631" y="4286089"/>
                  <a:pt x="1691631" y="4286089"/>
                  <a:pt x="270587" y="3465453"/>
                </a:cubicBezTo>
                <a:cubicBezTo>
                  <a:pt x="68" y="3309093"/>
                  <a:pt x="0" y="2998252"/>
                  <a:pt x="0" y="2998095"/>
                </a:cubicBezTo>
                <a:cubicBezTo>
                  <a:pt x="0" y="2998095"/>
                  <a:pt x="0" y="2998095"/>
                  <a:pt x="0" y="2194036"/>
                </a:cubicBezTo>
                <a:close/>
                <a:moveTo>
                  <a:pt x="1939360" y="1375"/>
                </a:moveTo>
                <a:lnTo>
                  <a:pt x="1939360" y="2158036"/>
                </a:lnTo>
                <a:lnTo>
                  <a:pt x="0" y="2158036"/>
                </a:lnTo>
                <a:cubicBezTo>
                  <a:pt x="0" y="1947908"/>
                  <a:pt x="0" y="1685219"/>
                  <a:pt x="0" y="1356823"/>
                </a:cubicBezTo>
                <a:cubicBezTo>
                  <a:pt x="0" y="1044090"/>
                  <a:pt x="270474" y="889530"/>
                  <a:pt x="270587" y="889465"/>
                </a:cubicBezTo>
                <a:cubicBezTo>
                  <a:pt x="270587" y="889465"/>
                  <a:pt x="270587" y="889465"/>
                  <a:pt x="1691631" y="68829"/>
                </a:cubicBezTo>
                <a:cubicBezTo>
                  <a:pt x="1777028" y="19470"/>
                  <a:pt x="1862425" y="1266"/>
                  <a:pt x="1939360" y="1375"/>
                </a:cubicBezTo>
                <a:close/>
                <a:moveTo>
                  <a:pt x="1981772" y="99"/>
                </a:moveTo>
                <a:cubicBezTo>
                  <a:pt x="2127071" y="7734"/>
                  <a:pt x="2232753" y="68799"/>
                  <a:pt x="2232805" y="68829"/>
                </a:cubicBezTo>
                <a:cubicBezTo>
                  <a:pt x="2232805" y="68829"/>
                  <a:pt x="2232805" y="68829"/>
                  <a:pt x="3653849" y="889465"/>
                </a:cubicBezTo>
                <a:cubicBezTo>
                  <a:pt x="3924373" y="1043988"/>
                  <a:pt x="3924436" y="1356676"/>
                  <a:pt x="3924436" y="1356823"/>
                </a:cubicBezTo>
                <a:cubicBezTo>
                  <a:pt x="3924436" y="1356823"/>
                  <a:pt x="3924436" y="1356823"/>
                  <a:pt x="3924436" y="2158036"/>
                </a:cubicBezTo>
                <a:lnTo>
                  <a:pt x="1975360" y="2158036"/>
                </a:lnTo>
                <a:lnTo>
                  <a:pt x="1975360" y="292"/>
                </a:lnTo>
                <a:cubicBezTo>
                  <a:pt x="1977520" y="-112"/>
                  <a:pt x="1979650" y="-12"/>
                  <a:pt x="1981772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5549987" y="2826273"/>
            <a:ext cx="1087946" cy="1207664"/>
          </a:xfrm>
          <a:custGeom>
            <a:avLst/>
            <a:gdLst/>
            <a:ahLst/>
            <a:cxnLst/>
            <a:rect l="l" t="t" r="r" b="b"/>
            <a:pathLst>
              <a:path w="1087946" h="1207664">
                <a:moveTo>
                  <a:pt x="524048" y="979"/>
                </a:moveTo>
                <a:cubicBezTo>
                  <a:pt x="576762" y="-5115"/>
                  <a:pt x="618940" y="19244"/>
                  <a:pt x="618986" y="19271"/>
                </a:cubicBezTo>
                <a:cubicBezTo>
                  <a:pt x="618986" y="19271"/>
                  <a:pt x="618986" y="19271"/>
                  <a:pt x="1012933" y="246770"/>
                </a:cubicBezTo>
                <a:cubicBezTo>
                  <a:pt x="1087920" y="289602"/>
                  <a:pt x="1087946" y="376271"/>
                  <a:pt x="1087946" y="376333"/>
                </a:cubicBezTo>
                <a:cubicBezTo>
                  <a:pt x="1087946" y="376333"/>
                  <a:pt x="1087946" y="376333"/>
                  <a:pt x="1087946" y="831332"/>
                </a:cubicBezTo>
                <a:cubicBezTo>
                  <a:pt x="1087946" y="917511"/>
                  <a:pt x="1012978" y="960868"/>
                  <a:pt x="1012933" y="960894"/>
                </a:cubicBezTo>
                <a:lnTo>
                  <a:pt x="618986" y="1188394"/>
                </a:lnTo>
                <a:cubicBezTo>
                  <a:pt x="544004" y="1231734"/>
                  <a:pt x="469020" y="1188429"/>
                  <a:pt x="468960" y="1188394"/>
                </a:cubicBezTo>
                <a:cubicBezTo>
                  <a:pt x="468960" y="1188394"/>
                  <a:pt x="468960" y="1188394"/>
                  <a:pt x="75013" y="960894"/>
                </a:cubicBezTo>
                <a:cubicBezTo>
                  <a:pt x="21" y="917549"/>
                  <a:pt x="0" y="831379"/>
                  <a:pt x="0" y="831332"/>
                </a:cubicBezTo>
                <a:cubicBezTo>
                  <a:pt x="0" y="831332"/>
                  <a:pt x="0" y="831332"/>
                  <a:pt x="0" y="376333"/>
                </a:cubicBezTo>
                <a:cubicBezTo>
                  <a:pt x="0" y="289644"/>
                  <a:pt x="74968" y="246796"/>
                  <a:pt x="75013" y="246770"/>
                </a:cubicBezTo>
                <a:cubicBezTo>
                  <a:pt x="75013" y="246770"/>
                  <a:pt x="75013" y="246770"/>
                  <a:pt x="468960" y="19271"/>
                </a:cubicBezTo>
                <a:cubicBezTo>
                  <a:pt x="487713" y="8431"/>
                  <a:pt x="506467" y="3012"/>
                  <a:pt x="524048" y="97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6494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white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819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grey)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506682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tion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7" y="822763"/>
            <a:ext cx="10296835" cy="537801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defRPr sz="5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27709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/>
          <p:cNvSpPr>
            <a:spLocks noGrp="1"/>
          </p:cNvSpPr>
          <p:nvPr>
            <p:ph type="pic" sz="quarter" idx="13"/>
          </p:nvPr>
        </p:nvSpPr>
        <p:spPr bwMode="gray">
          <a:xfrm>
            <a:off x="4212950" y="0"/>
            <a:ext cx="7979050" cy="6858000"/>
          </a:xfrm>
          <a:custGeom>
            <a:avLst/>
            <a:gdLst>
              <a:gd name="connsiteX0" fmla="*/ 0 w 7979050"/>
              <a:gd name="connsiteY0" fmla="*/ 0 h 6858000"/>
              <a:gd name="connsiteX1" fmla="*/ 3048000 w 7979050"/>
              <a:gd name="connsiteY1" fmla="*/ 0 h 6858000"/>
              <a:gd name="connsiteX2" fmla="*/ 5760000 w 7979050"/>
              <a:gd name="connsiteY2" fmla="*/ 0 h 6858000"/>
              <a:gd name="connsiteX3" fmla="*/ 7979050 w 7979050"/>
              <a:gd name="connsiteY3" fmla="*/ 0 h 6858000"/>
              <a:gd name="connsiteX4" fmla="*/ 7979050 w 7979050"/>
              <a:gd name="connsiteY4" fmla="*/ 6858000 h 6858000"/>
              <a:gd name="connsiteX5" fmla="*/ 5760000 w 7979050"/>
              <a:gd name="connsiteY5" fmla="*/ 6858000 h 6858000"/>
              <a:gd name="connsiteX6" fmla="*/ 3052721 w 7979050"/>
              <a:gd name="connsiteY6" fmla="*/ 6858000 h 6858000"/>
              <a:gd name="connsiteX7" fmla="*/ 4721 w 7979050"/>
              <a:gd name="connsiteY7" fmla="*/ 6858000 h 6858000"/>
              <a:gd name="connsiteX8" fmla="*/ 321131 w 7979050"/>
              <a:gd name="connsiteY8" fmla="*/ 6529349 h 6858000"/>
              <a:gd name="connsiteX9" fmla="*/ 1824017 w 7979050"/>
              <a:gd name="connsiteY9" fmla="*/ 3924921 h 6858000"/>
              <a:gd name="connsiteX10" fmla="*/ 1824017 w 7979050"/>
              <a:gd name="connsiteY10" fmla="*/ 2933079 h 6858000"/>
              <a:gd name="connsiteX11" fmla="*/ 321131 w 7979050"/>
              <a:gd name="connsiteY11" fmla="*/ 328651 h 6858000"/>
              <a:gd name="connsiteX12" fmla="*/ 0 w 797905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79050" h="6858000">
                <a:moveTo>
                  <a:pt x="0" y="0"/>
                </a:moveTo>
                <a:lnTo>
                  <a:pt x="3048000" y="0"/>
                </a:lnTo>
                <a:lnTo>
                  <a:pt x="5760000" y="0"/>
                </a:lnTo>
                <a:lnTo>
                  <a:pt x="7979050" y="0"/>
                </a:lnTo>
                <a:lnTo>
                  <a:pt x="7979050" y="6858000"/>
                </a:lnTo>
                <a:lnTo>
                  <a:pt x="5760000" y="6858000"/>
                </a:lnTo>
                <a:lnTo>
                  <a:pt x="3052721" y="6858000"/>
                </a:lnTo>
                <a:lnTo>
                  <a:pt x="4721" y="6858000"/>
                </a:lnTo>
                <a:cubicBezTo>
                  <a:pt x="120535" y="6785308"/>
                  <a:pt x="233945" y="6680303"/>
                  <a:pt x="321131" y="6529349"/>
                </a:cubicBezTo>
                <a:cubicBezTo>
                  <a:pt x="1824017" y="3924921"/>
                  <a:pt x="1824017" y="3924921"/>
                  <a:pt x="1824017" y="3924921"/>
                </a:cubicBezTo>
                <a:cubicBezTo>
                  <a:pt x="1824147" y="3924696"/>
                  <a:pt x="2110377" y="3428888"/>
                  <a:pt x="1824017" y="2933079"/>
                </a:cubicBezTo>
                <a:cubicBezTo>
                  <a:pt x="321131" y="328651"/>
                  <a:pt x="321131" y="328651"/>
                  <a:pt x="321131" y="328651"/>
                </a:cubicBezTo>
                <a:cubicBezTo>
                  <a:pt x="321131" y="328651"/>
                  <a:pt x="214027" y="143210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810233"/>
            <a:ext cx="4608202" cy="5390542"/>
          </a:xfr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1800"/>
              </a:spcAft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8880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tion 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4"/>
          </p:nvPr>
        </p:nvSpPr>
        <p:spPr bwMode="gray">
          <a:xfrm flipH="1">
            <a:off x="7681200" y="0"/>
            <a:ext cx="4510800" cy="6858000"/>
          </a:xfrm>
          <a:custGeom>
            <a:avLst/>
            <a:gdLst/>
            <a:ahLst/>
            <a:cxnLst/>
            <a:rect l="l" t="t" r="r" b="b"/>
            <a:pathLst>
              <a:path w="4508853" h="6858000">
                <a:moveTo>
                  <a:pt x="0" y="0"/>
                </a:moveTo>
                <a:lnTo>
                  <a:pt x="2555776" y="0"/>
                </a:lnTo>
                <a:cubicBezTo>
                  <a:pt x="2769996" y="143210"/>
                  <a:pt x="2877196" y="328651"/>
                  <a:pt x="2877196" y="328651"/>
                </a:cubicBezTo>
                <a:cubicBezTo>
                  <a:pt x="2877196" y="328651"/>
                  <a:pt x="2877196" y="328651"/>
                  <a:pt x="4381439" y="2933079"/>
                </a:cubicBezTo>
                <a:cubicBezTo>
                  <a:pt x="4668057" y="3428888"/>
                  <a:pt x="4381569" y="3924696"/>
                  <a:pt x="4381439" y="3924921"/>
                </a:cubicBezTo>
                <a:cubicBezTo>
                  <a:pt x="4381439" y="3924921"/>
                  <a:pt x="4381439" y="3924921"/>
                  <a:pt x="2877196" y="6529349"/>
                </a:cubicBezTo>
                <a:cubicBezTo>
                  <a:pt x="2789932" y="6680303"/>
                  <a:pt x="2676419" y="6785308"/>
                  <a:pt x="256050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47738" y="810233"/>
            <a:ext cx="6733462" cy="5390542"/>
          </a:xfr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1800"/>
              </a:spcAft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2926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tion 4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71765" y="1179799"/>
            <a:ext cx="7272807" cy="2177194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8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8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3628070"/>
            <a:ext cx="7226552" cy="2177194"/>
          </a:xfrm>
        </p:spPr>
        <p:txBody>
          <a:bodyPr/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18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9" name="Freeform 5"/>
          <p:cNvSpPr>
            <a:spLocks/>
          </p:cNvSpPr>
          <p:nvPr userDrawn="1"/>
        </p:nvSpPr>
        <p:spPr bwMode="gray">
          <a:xfrm>
            <a:off x="9831417" y="5093844"/>
            <a:ext cx="2360583" cy="1764156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036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tion 5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31770" y="882241"/>
            <a:ext cx="6112802" cy="197069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8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8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4437112"/>
            <a:ext cx="5940350" cy="1763666"/>
          </a:xfrm>
        </p:spPr>
        <p:txBody>
          <a:bodyPr/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18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15"/>
          </p:nvPr>
        </p:nvSpPr>
        <p:spPr bwMode="gray">
          <a:xfrm>
            <a:off x="1" y="0"/>
            <a:ext cx="4893332" cy="4941168"/>
          </a:xfrm>
          <a:custGeom>
            <a:avLst/>
            <a:gdLst/>
            <a:ahLst/>
            <a:cxnLst/>
            <a:rect l="l" t="t" r="r" b="b"/>
            <a:pathLst>
              <a:path w="3810000" h="3846034">
                <a:moveTo>
                  <a:pt x="0" y="0"/>
                </a:moveTo>
                <a:lnTo>
                  <a:pt x="3795714" y="0"/>
                </a:lnTo>
                <a:cubicBezTo>
                  <a:pt x="3809994" y="67999"/>
                  <a:pt x="3810000" y="113960"/>
                  <a:pt x="3810000" y="114004"/>
                </a:cubicBezTo>
                <a:cubicBezTo>
                  <a:pt x="3810000" y="114004"/>
                  <a:pt x="3810000" y="114004"/>
                  <a:pt x="3810000" y="2156596"/>
                </a:cubicBezTo>
                <a:cubicBezTo>
                  <a:pt x="3810000" y="2543589"/>
                  <a:pt x="3473250" y="2738231"/>
                  <a:pt x="3473250" y="2738231"/>
                </a:cubicBezTo>
                <a:lnTo>
                  <a:pt x="1704736" y="3759527"/>
                </a:lnTo>
                <a:cubicBezTo>
                  <a:pt x="1367985" y="3954168"/>
                  <a:pt x="1031234" y="3759527"/>
                  <a:pt x="1031234" y="3759527"/>
                </a:cubicBezTo>
                <a:cubicBezTo>
                  <a:pt x="1031234" y="3759527"/>
                  <a:pt x="1031234" y="3759527"/>
                  <a:pt x="0" y="316400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6"/>
          </p:nvPr>
        </p:nvSpPr>
        <p:spPr bwMode="gray">
          <a:xfrm>
            <a:off x="7126525" y="2024441"/>
            <a:ext cx="5058230" cy="4833559"/>
          </a:xfrm>
          <a:custGeom>
            <a:avLst/>
            <a:gdLst/>
            <a:ahLst/>
            <a:cxnLst/>
            <a:rect l="l" t="t" r="r" b="b"/>
            <a:pathLst>
              <a:path w="3851919" h="3680906">
                <a:moveTo>
                  <a:pt x="2466351" y="972"/>
                </a:moveTo>
                <a:cubicBezTo>
                  <a:pt x="2647132" y="10471"/>
                  <a:pt x="2778634" y="86432"/>
                  <a:pt x="2778766" y="86508"/>
                </a:cubicBezTo>
                <a:cubicBezTo>
                  <a:pt x="2778766" y="86508"/>
                  <a:pt x="2778766" y="86508"/>
                  <a:pt x="3851919" y="706241"/>
                </a:cubicBezTo>
                <a:lnTo>
                  <a:pt x="3851919" y="3680906"/>
                </a:lnTo>
                <a:lnTo>
                  <a:pt x="0" y="3680906"/>
                </a:lnTo>
                <a:cubicBezTo>
                  <a:pt x="0" y="3557256"/>
                  <a:pt x="0" y="3134542"/>
                  <a:pt x="0" y="1689438"/>
                </a:cubicBezTo>
                <a:cubicBezTo>
                  <a:pt x="0" y="1300198"/>
                  <a:pt x="336678" y="1107845"/>
                  <a:pt x="336751" y="1107804"/>
                </a:cubicBezTo>
                <a:cubicBezTo>
                  <a:pt x="336751" y="1107804"/>
                  <a:pt x="336751" y="1107804"/>
                  <a:pt x="2105264" y="86508"/>
                </a:cubicBezTo>
                <a:cubicBezTo>
                  <a:pt x="2231546" y="13517"/>
                  <a:pt x="2357827" y="-4731"/>
                  <a:pt x="2466351" y="97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3293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(white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gray">
          <a:xfrm>
            <a:off x="8346344" y="5095148"/>
            <a:ext cx="3847268" cy="1762852"/>
          </a:xfrm>
          <a:custGeom>
            <a:avLst/>
            <a:gdLst>
              <a:gd name="connsiteX0" fmla="*/ 3847268 w 3938708"/>
              <a:gd name="connsiteY0" fmla="*/ 1762852 h 1854292"/>
              <a:gd name="connsiteX1" fmla="*/ 0 w 3938708"/>
              <a:gd name="connsiteY1" fmla="*/ 1762852 h 1854292"/>
              <a:gd name="connsiteX2" fmla="*/ 362751 w 3938708"/>
              <a:gd name="connsiteY2" fmla="*/ 1208640 h 1854292"/>
              <a:gd name="connsiteX3" fmla="*/ 2292241 w 3938708"/>
              <a:gd name="connsiteY3" fmla="*/ 94382 h 1854292"/>
              <a:gd name="connsiteX4" fmla="*/ 2686195 w 3938708"/>
              <a:gd name="connsiteY4" fmla="*/ 1060 h 1854292"/>
              <a:gd name="connsiteX5" fmla="*/ 3027047 w 3938708"/>
              <a:gd name="connsiteY5" fmla="*/ 94382 h 1854292"/>
              <a:gd name="connsiteX6" fmla="*/ 3847268 w 3938708"/>
              <a:gd name="connsiteY6" fmla="*/ 568050 h 1854292"/>
              <a:gd name="connsiteX7" fmla="*/ 3938708 w 3938708"/>
              <a:gd name="connsiteY7" fmla="*/ 1854292 h 1854292"/>
              <a:gd name="connsiteX0" fmla="*/ 0 w 3938708"/>
              <a:gd name="connsiteY0" fmla="*/ 1762852 h 1854292"/>
              <a:gd name="connsiteX1" fmla="*/ 362751 w 3938708"/>
              <a:gd name="connsiteY1" fmla="*/ 1208640 h 1854292"/>
              <a:gd name="connsiteX2" fmla="*/ 2292241 w 3938708"/>
              <a:gd name="connsiteY2" fmla="*/ 94382 h 1854292"/>
              <a:gd name="connsiteX3" fmla="*/ 2686195 w 3938708"/>
              <a:gd name="connsiteY3" fmla="*/ 1060 h 1854292"/>
              <a:gd name="connsiteX4" fmla="*/ 3027047 w 3938708"/>
              <a:gd name="connsiteY4" fmla="*/ 94382 h 1854292"/>
              <a:gd name="connsiteX5" fmla="*/ 3847268 w 3938708"/>
              <a:gd name="connsiteY5" fmla="*/ 568050 h 1854292"/>
              <a:gd name="connsiteX6" fmla="*/ 3938708 w 3938708"/>
              <a:gd name="connsiteY6" fmla="*/ 1854292 h 1854292"/>
              <a:gd name="connsiteX0" fmla="*/ 0 w 3847268"/>
              <a:gd name="connsiteY0" fmla="*/ 1762852 h 1762852"/>
              <a:gd name="connsiteX1" fmla="*/ 362751 w 3847268"/>
              <a:gd name="connsiteY1" fmla="*/ 1208640 h 1762852"/>
              <a:gd name="connsiteX2" fmla="*/ 2292241 w 3847268"/>
              <a:gd name="connsiteY2" fmla="*/ 94382 h 1762852"/>
              <a:gd name="connsiteX3" fmla="*/ 2686195 w 3847268"/>
              <a:gd name="connsiteY3" fmla="*/ 1060 h 1762852"/>
              <a:gd name="connsiteX4" fmla="*/ 3027047 w 3847268"/>
              <a:gd name="connsiteY4" fmla="*/ 94382 h 1762852"/>
              <a:gd name="connsiteX5" fmla="*/ 3847268 w 3847268"/>
              <a:gd name="connsiteY5" fmla="*/ 568050 h 176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7268" h="1762852">
                <a:moveTo>
                  <a:pt x="0" y="1762852"/>
                </a:moveTo>
                <a:cubicBezTo>
                  <a:pt x="41723" y="1392011"/>
                  <a:pt x="362751" y="1208640"/>
                  <a:pt x="362751" y="1208640"/>
                </a:cubicBezTo>
                <a:lnTo>
                  <a:pt x="2292241" y="94382"/>
                </a:lnTo>
                <a:cubicBezTo>
                  <a:pt x="2430017" y="14747"/>
                  <a:pt x="2567793" y="-5161"/>
                  <a:pt x="2686195" y="1060"/>
                </a:cubicBezTo>
                <a:cubicBezTo>
                  <a:pt x="2883458" y="11425"/>
                  <a:pt x="3026941" y="94321"/>
                  <a:pt x="3027047" y="94382"/>
                </a:cubicBezTo>
                <a:lnTo>
                  <a:pt x="3847268" y="568050"/>
                </a:lnTo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47738" y="886607"/>
            <a:ext cx="10296834" cy="562174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59433" y="1628799"/>
            <a:ext cx="7657517" cy="4571975"/>
          </a:xfrm>
        </p:spPr>
        <p:txBody>
          <a:bodyPr/>
          <a:lstStyle>
            <a:lvl1pPr marL="0" indent="0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None/>
              <a:tabLst>
                <a:tab pos="5208588" algn="l"/>
              </a:tabLst>
              <a:defRPr sz="2400">
                <a:solidFill>
                  <a:schemeClr val="accent1"/>
                </a:solidFill>
                <a:latin typeface="+mj-lt"/>
              </a:defRPr>
            </a:lvl1pPr>
            <a:lvl2pPr marL="895350" indent="-44767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2pPr>
            <a:lvl3pPr marL="1076325" indent="-16192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3pPr>
            <a:lvl4pPr marL="1257300" indent="-18097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4pPr>
            <a:lvl5pPr marL="1438275" indent="-18097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99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(green)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640610"/>
            <a:ext cx="10298668" cy="5560167"/>
          </a:xfrm>
        </p:spPr>
        <p:txBody>
          <a:bodyPr anchor="ctr"/>
          <a:lstStyle>
            <a:lvl1pPr marL="0" indent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Part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8" name="Freeform 5"/>
          <p:cNvSpPr>
            <a:spLocks/>
          </p:cNvSpPr>
          <p:nvPr userDrawn="1"/>
        </p:nvSpPr>
        <p:spPr bwMode="gray">
          <a:xfrm>
            <a:off x="9831417" y="5093844"/>
            <a:ext cx="2360583" cy="1764156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65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(dark green)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640611"/>
            <a:ext cx="10298668" cy="5560167"/>
          </a:xfrm>
        </p:spPr>
        <p:txBody>
          <a:bodyPr anchor="ctr"/>
          <a:lstStyle>
            <a:lvl1pPr marL="0" indent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Part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1" name="Freeform 5"/>
          <p:cNvSpPr>
            <a:spLocks/>
          </p:cNvSpPr>
          <p:nvPr userDrawn="1"/>
        </p:nvSpPr>
        <p:spPr bwMode="gray">
          <a:xfrm>
            <a:off x="9831417" y="5093844"/>
            <a:ext cx="2360583" cy="1764156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833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(red)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640609"/>
            <a:ext cx="10298668" cy="5560166"/>
          </a:xfrm>
        </p:spPr>
        <p:txBody>
          <a:bodyPr anchor="ctr"/>
          <a:lstStyle>
            <a:lvl1pPr marL="0" indent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Part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1" name="Freeform 5"/>
          <p:cNvSpPr>
            <a:spLocks/>
          </p:cNvSpPr>
          <p:nvPr userDrawn="1"/>
        </p:nvSpPr>
        <p:spPr bwMode="gray">
          <a:xfrm>
            <a:off x="9831417" y="5093844"/>
            <a:ext cx="2360583" cy="1764156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434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(grey)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640609"/>
            <a:ext cx="10298668" cy="5560166"/>
          </a:xfrm>
        </p:spPr>
        <p:txBody>
          <a:bodyPr anchor="ctr"/>
          <a:lstStyle>
            <a:lvl1pPr marL="0" indent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Part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1" name="Freeform 5"/>
          <p:cNvSpPr>
            <a:spLocks/>
          </p:cNvSpPr>
          <p:nvPr userDrawn="1"/>
        </p:nvSpPr>
        <p:spPr bwMode="gray">
          <a:xfrm>
            <a:off x="9831417" y="5093844"/>
            <a:ext cx="2360583" cy="1764156"/>
          </a:xfrm>
          <a:custGeom>
            <a:avLst/>
            <a:gdLst>
              <a:gd name="connsiteX0" fmla="*/ 1845928 w 1937368"/>
              <a:gd name="connsiteY0" fmla="*/ 1379534 h 1470974"/>
              <a:gd name="connsiteX1" fmla="*/ 0 w 1937368"/>
              <a:gd name="connsiteY1" fmla="*/ 1379534 h 1470974"/>
              <a:gd name="connsiteX2" fmla="*/ 0 w 1937368"/>
              <a:gd name="connsiteY2" fmla="*/ 1039434 h 1470974"/>
              <a:gd name="connsiteX3" fmla="*/ 207187 w 1937368"/>
              <a:gd name="connsiteY3" fmla="*/ 681580 h 1470974"/>
              <a:gd name="connsiteX4" fmla="*/ 1295272 w 1937368"/>
              <a:gd name="connsiteY4" fmla="*/ 53224 h 1470974"/>
              <a:gd name="connsiteX5" fmla="*/ 1517431 w 1937368"/>
              <a:gd name="connsiteY5" fmla="*/ 598 h 1470974"/>
              <a:gd name="connsiteX6" fmla="*/ 1709646 w 1937368"/>
              <a:gd name="connsiteY6" fmla="*/ 53224 h 1470974"/>
              <a:gd name="connsiteX7" fmla="*/ 1845928 w 1937368"/>
              <a:gd name="connsiteY7" fmla="*/ 131926 h 1470974"/>
              <a:gd name="connsiteX8" fmla="*/ 1937368 w 1937368"/>
              <a:gd name="connsiteY8" fmla="*/ 1470974 h 1470974"/>
              <a:gd name="connsiteX0" fmla="*/ 1845928 w 1845928"/>
              <a:gd name="connsiteY0" fmla="*/ 1379534 h 1379534"/>
              <a:gd name="connsiteX1" fmla="*/ 0 w 1845928"/>
              <a:gd name="connsiteY1" fmla="*/ 1379534 h 1379534"/>
              <a:gd name="connsiteX2" fmla="*/ 0 w 1845928"/>
              <a:gd name="connsiteY2" fmla="*/ 1039434 h 1379534"/>
              <a:gd name="connsiteX3" fmla="*/ 207187 w 1845928"/>
              <a:gd name="connsiteY3" fmla="*/ 681580 h 1379534"/>
              <a:gd name="connsiteX4" fmla="*/ 1295272 w 1845928"/>
              <a:gd name="connsiteY4" fmla="*/ 53224 h 1379534"/>
              <a:gd name="connsiteX5" fmla="*/ 1517431 w 1845928"/>
              <a:gd name="connsiteY5" fmla="*/ 598 h 1379534"/>
              <a:gd name="connsiteX6" fmla="*/ 1709646 w 1845928"/>
              <a:gd name="connsiteY6" fmla="*/ 53224 h 1379534"/>
              <a:gd name="connsiteX7" fmla="*/ 1845928 w 1845928"/>
              <a:gd name="connsiteY7" fmla="*/ 131926 h 1379534"/>
              <a:gd name="connsiteX0" fmla="*/ 0 w 1845928"/>
              <a:gd name="connsiteY0" fmla="*/ 1379534 h 1379534"/>
              <a:gd name="connsiteX1" fmla="*/ 0 w 1845928"/>
              <a:gd name="connsiteY1" fmla="*/ 1039434 h 1379534"/>
              <a:gd name="connsiteX2" fmla="*/ 207187 w 1845928"/>
              <a:gd name="connsiteY2" fmla="*/ 681580 h 1379534"/>
              <a:gd name="connsiteX3" fmla="*/ 1295272 w 1845928"/>
              <a:gd name="connsiteY3" fmla="*/ 53224 h 1379534"/>
              <a:gd name="connsiteX4" fmla="*/ 1517431 w 1845928"/>
              <a:gd name="connsiteY4" fmla="*/ 598 h 1379534"/>
              <a:gd name="connsiteX5" fmla="*/ 1709646 w 1845928"/>
              <a:gd name="connsiteY5" fmla="*/ 53224 h 1379534"/>
              <a:gd name="connsiteX6" fmla="*/ 1845928 w 1845928"/>
              <a:gd name="connsiteY6" fmla="*/ 131926 h 137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928" h="1379534">
                <a:moveTo>
                  <a:pt x="0" y="1379534"/>
                </a:moveTo>
                <a:lnTo>
                  <a:pt x="0" y="1039434"/>
                </a:lnTo>
                <a:cubicBezTo>
                  <a:pt x="0" y="799980"/>
                  <a:pt x="207094" y="681634"/>
                  <a:pt x="207187" y="681580"/>
                </a:cubicBezTo>
                <a:lnTo>
                  <a:pt x="1295272" y="53224"/>
                </a:lnTo>
                <a:cubicBezTo>
                  <a:pt x="1372967" y="8316"/>
                  <a:pt x="1450662" y="-2910"/>
                  <a:pt x="1517431" y="598"/>
                </a:cubicBezTo>
                <a:cubicBezTo>
                  <a:pt x="1628672" y="6443"/>
                  <a:pt x="1709586" y="53190"/>
                  <a:pt x="1709646" y="53224"/>
                </a:cubicBezTo>
                <a:lnTo>
                  <a:pt x="1845928" y="131926"/>
                </a:ln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4250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(white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gray">
          <a:xfrm>
            <a:off x="8344732" y="5095148"/>
            <a:ext cx="3847268" cy="1762852"/>
          </a:xfrm>
          <a:custGeom>
            <a:avLst/>
            <a:gdLst/>
            <a:ahLst/>
            <a:cxnLst/>
            <a:rect l="l" t="t" r="r" b="b"/>
            <a:pathLst>
              <a:path w="3847268" h="1762852">
                <a:moveTo>
                  <a:pt x="2686195" y="1060"/>
                </a:moveTo>
                <a:cubicBezTo>
                  <a:pt x="2883458" y="11425"/>
                  <a:pt x="3026941" y="94321"/>
                  <a:pt x="3027047" y="94382"/>
                </a:cubicBezTo>
                <a:cubicBezTo>
                  <a:pt x="3027047" y="94382"/>
                  <a:pt x="3027047" y="94382"/>
                  <a:pt x="3847268" y="568050"/>
                </a:cubicBezTo>
                <a:lnTo>
                  <a:pt x="3847268" y="1762852"/>
                </a:lnTo>
                <a:lnTo>
                  <a:pt x="0" y="1762852"/>
                </a:lnTo>
                <a:cubicBezTo>
                  <a:pt x="41723" y="1392011"/>
                  <a:pt x="362751" y="1208640"/>
                  <a:pt x="362751" y="1208640"/>
                </a:cubicBezTo>
                <a:cubicBezTo>
                  <a:pt x="362751" y="1208640"/>
                  <a:pt x="362751" y="1208640"/>
                  <a:pt x="2292241" y="94382"/>
                </a:cubicBezTo>
                <a:cubicBezTo>
                  <a:pt x="2430017" y="14747"/>
                  <a:pt x="2567793" y="-5161"/>
                  <a:pt x="2686195" y="10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Titel 6"/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6494400" cy="5190350"/>
          </a:xfrm>
          <a:custGeom>
            <a:avLst/>
            <a:gdLst>
              <a:gd name="connsiteX0" fmla="*/ 0 w 5904148"/>
              <a:gd name="connsiteY0" fmla="*/ 0 h 4718500"/>
              <a:gd name="connsiteX1" fmla="*/ 5904148 w 5904148"/>
              <a:gd name="connsiteY1" fmla="*/ 0 h 4718500"/>
              <a:gd name="connsiteX2" fmla="*/ 5904148 w 5904148"/>
              <a:gd name="connsiteY2" fmla="*/ 2364662 h 4718500"/>
              <a:gd name="connsiteX3" fmla="*/ 5434965 w 5904148"/>
              <a:gd name="connsiteY3" fmla="*/ 3175034 h 4718500"/>
              <a:gd name="connsiteX4" fmla="*/ 2970953 w 5904148"/>
              <a:gd name="connsiteY4" fmla="*/ 4597972 h 4718500"/>
              <a:gd name="connsiteX5" fmla="*/ 2032587 w 5904148"/>
              <a:gd name="connsiteY5" fmla="*/ 4597972 h 4718500"/>
              <a:gd name="connsiteX6" fmla="*/ 0 w 5904148"/>
              <a:gd name="connsiteY6" fmla="*/ 3424177 h 47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4148" h="4718500">
                <a:moveTo>
                  <a:pt x="0" y="0"/>
                </a:moveTo>
                <a:lnTo>
                  <a:pt x="5904148" y="0"/>
                </a:lnTo>
                <a:cubicBezTo>
                  <a:pt x="5904148" y="389010"/>
                  <a:pt x="5904148" y="1092491"/>
                  <a:pt x="5904148" y="2364662"/>
                </a:cubicBezTo>
                <a:cubicBezTo>
                  <a:pt x="5904148" y="2903847"/>
                  <a:pt x="5434965" y="3175034"/>
                  <a:pt x="5434965" y="3175034"/>
                </a:cubicBezTo>
                <a:lnTo>
                  <a:pt x="2970953" y="4597972"/>
                </a:lnTo>
                <a:cubicBezTo>
                  <a:pt x="2501872" y="4869101"/>
                  <a:pt x="2032791" y="4598090"/>
                  <a:pt x="2032587" y="4597972"/>
                </a:cubicBezTo>
                <a:cubicBezTo>
                  <a:pt x="2032571" y="4597963"/>
                  <a:pt x="2026857" y="4594663"/>
                  <a:pt x="0" y="342417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936000" tIns="792000">
            <a:noAutofit/>
          </a:bodyPr>
          <a:lstStyle>
            <a:lvl1pPr>
              <a:lnSpc>
                <a:spcPct val="10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7737" y="2297996"/>
            <a:ext cx="5076825" cy="734963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URL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54624" y="5786832"/>
            <a:ext cx="1458000" cy="5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811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(green)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6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47738" y="1880831"/>
            <a:ext cx="10298668" cy="431994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Thank you</a:t>
            </a: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6510464"/>
            <a:ext cx="5521326" cy="194903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URL</a:t>
            </a:r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8344732" y="5095148"/>
            <a:ext cx="3847268" cy="1762852"/>
          </a:xfrm>
          <a:custGeom>
            <a:avLst/>
            <a:gdLst/>
            <a:ahLst/>
            <a:cxnLst/>
            <a:rect l="l" t="t" r="r" b="b"/>
            <a:pathLst>
              <a:path w="3847268" h="1762852">
                <a:moveTo>
                  <a:pt x="2686195" y="1060"/>
                </a:moveTo>
                <a:cubicBezTo>
                  <a:pt x="2883458" y="11425"/>
                  <a:pt x="3026941" y="94321"/>
                  <a:pt x="3027047" y="94382"/>
                </a:cubicBezTo>
                <a:cubicBezTo>
                  <a:pt x="3027047" y="94382"/>
                  <a:pt x="3027047" y="94382"/>
                  <a:pt x="3847268" y="568050"/>
                </a:cubicBezTo>
                <a:lnTo>
                  <a:pt x="3847268" y="1762852"/>
                </a:lnTo>
                <a:lnTo>
                  <a:pt x="0" y="1762852"/>
                </a:lnTo>
                <a:cubicBezTo>
                  <a:pt x="41723" y="1392011"/>
                  <a:pt x="362751" y="1208640"/>
                  <a:pt x="362751" y="1208640"/>
                </a:cubicBezTo>
                <a:cubicBezTo>
                  <a:pt x="362751" y="1208640"/>
                  <a:pt x="362751" y="1208640"/>
                  <a:pt x="2292241" y="94382"/>
                </a:cubicBezTo>
                <a:cubicBezTo>
                  <a:pt x="2430017" y="14747"/>
                  <a:pt x="2567793" y="-5161"/>
                  <a:pt x="2686195" y="10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54624" y="5786832"/>
            <a:ext cx="1458000" cy="572668"/>
          </a:xfrm>
          <a:prstGeom prst="rect">
            <a:avLst/>
          </a:prstGeom>
        </p:spPr>
      </p:pic>
      <p:sp>
        <p:nvSpPr>
          <p:cNvPr id="10" name="Freeform 5"/>
          <p:cNvSpPr>
            <a:spLocks/>
          </p:cNvSpPr>
          <p:nvPr userDrawn="1"/>
        </p:nvSpPr>
        <p:spPr bwMode="gray">
          <a:xfrm>
            <a:off x="-1" y="0"/>
            <a:ext cx="3431501" cy="2646525"/>
          </a:xfrm>
          <a:custGeom>
            <a:avLst/>
            <a:gdLst>
              <a:gd name="connsiteX0" fmla="*/ 0 w 2679700"/>
              <a:gd name="connsiteY0" fmla="*/ 0 h 2066703"/>
              <a:gd name="connsiteX1" fmla="*/ 2679700 w 2679700"/>
              <a:gd name="connsiteY1" fmla="*/ 0 h 2066703"/>
              <a:gd name="connsiteX2" fmla="*/ 2679700 w 2679700"/>
              <a:gd name="connsiteY2" fmla="*/ 609012 h 2066703"/>
              <a:gd name="connsiteX3" fmla="*/ 2389143 w 2679700"/>
              <a:gd name="connsiteY3" fmla="*/ 1110862 h 2066703"/>
              <a:gd name="connsiteX4" fmla="*/ 863223 w 2679700"/>
              <a:gd name="connsiteY4" fmla="*/ 1992062 h 2066703"/>
              <a:gd name="connsiteX5" fmla="*/ 282109 w 2679700"/>
              <a:gd name="connsiteY5" fmla="*/ 1992062 h 2066703"/>
              <a:gd name="connsiteX6" fmla="*/ 0 w 2679700"/>
              <a:gd name="connsiteY6" fmla="*/ 1829148 h 2066703"/>
              <a:gd name="connsiteX7" fmla="*/ 93659 w 2679700"/>
              <a:gd name="connsiteY7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  <a:gd name="connsiteX6" fmla="*/ 93659 w 2679700"/>
              <a:gd name="connsiteY6" fmla="*/ 93659 h 2066703"/>
              <a:gd name="connsiteX0" fmla="*/ 2679700 w 2679700"/>
              <a:gd name="connsiteY0" fmla="*/ 0 h 2066703"/>
              <a:gd name="connsiteX1" fmla="*/ 2679700 w 2679700"/>
              <a:gd name="connsiteY1" fmla="*/ 609012 h 2066703"/>
              <a:gd name="connsiteX2" fmla="*/ 2389143 w 2679700"/>
              <a:gd name="connsiteY2" fmla="*/ 1110862 h 2066703"/>
              <a:gd name="connsiteX3" fmla="*/ 863223 w 2679700"/>
              <a:gd name="connsiteY3" fmla="*/ 1992062 h 2066703"/>
              <a:gd name="connsiteX4" fmla="*/ 282109 w 2679700"/>
              <a:gd name="connsiteY4" fmla="*/ 1992062 h 2066703"/>
              <a:gd name="connsiteX5" fmla="*/ 0 w 2679700"/>
              <a:gd name="connsiteY5" fmla="*/ 1829148 h 20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700" h="2066703">
                <a:moveTo>
                  <a:pt x="2679700" y="0"/>
                </a:moveTo>
                <a:lnTo>
                  <a:pt x="2679700" y="609012"/>
                </a:lnTo>
                <a:cubicBezTo>
                  <a:pt x="2679700" y="942915"/>
                  <a:pt x="2389151" y="1110857"/>
                  <a:pt x="2389143" y="1110862"/>
                </a:cubicBezTo>
                <a:lnTo>
                  <a:pt x="863223" y="1992062"/>
                </a:lnTo>
                <a:cubicBezTo>
                  <a:pt x="572707" y="2159981"/>
                  <a:pt x="282190" y="1992109"/>
                  <a:pt x="282109" y="1992062"/>
                </a:cubicBezTo>
                <a:cubicBezTo>
                  <a:pt x="282106" y="1992061"/>
                  <a:pt x="281244" y="1991562"/>
                  <a:pt x="0" y="1829148"/>
                </a:cubicBezTo>
              </a:path>
            </a:pathLst>
          </a:custGeom>
          <a:noFill/>
          <a:ln w="952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103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(grey)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47738" y="886607"/>
            <a:ext cx="10296525" cy="562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8" y="1628799"/>
            <a:ext cx="7669211" cy="4571975"/>
          </a:xfrm>
        </p:spPr>
        <p:txBody>
          <a:bodyPr/>
          <a:lstStyle>
            <a:lvl1pPr marL="0" indent="0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None/>
              <a:tabLst>
                <a:tab pos="5208588" algn="l"/>
              </a:tabLst>
              <a:defRPr sz="2400">
                <a:solidFill>
                  <a:schemeClr val="accent1"/>
                </a:solidFill>
                <a:latin typeface="+mj-lt"/>
                <a:ea typeface="Fira Sans" panose="020B0503050000020004" pitchFamily="34" charset="0"/>
              </a:defRPr>
            </a:lvl1pPr>
            <a:lvl2pPr marL="895350" indent="-44767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2pPr>
            <a:lvl3pPr marL="1076325" indent="-16192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3pPr>
            <a:lvl4pPr marL="1257300" indent="-18097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4pPr>
            <a:lvl5pPr marL="1438275" indent="-180975">
              <a:lnSpc>
                <a:spcPct val="143000"/>
              </a:lnSpc>
              <a:spcBef>
                <a:spcPts val="0"/>
              </a:spcBef>
              <a:buFont typeface="Fira Sans Medium" pitchFamily="34" charset="0"/>
              <a:buChar char="•"/>
              <a:defRPr sz="21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8346344" y="5095148"/>
            <a:ext cx="3847268" cy="1762852"/>
          </a:xfrm>
          <a:custGeom>
            <a:avLst/>
            <a:gdLst>
              <a:gd name="connsiteX0" fmla="*/ 3847268 w 3938708"/>
              <a:gd name="connsiteY0" fmla="*/ 1762852 h 1854292"/>
              <a:gd name="connsiteX1" fmla="*/ 0 w 3938708"/>
              <a:gd name="connsiteY1" fmla="*/ 1762852 h 1854292"/>
              <a:gd name="connsiteX2" fmla="*/ 362751 w 3938708"/>
              <a:gd name="connsiteY2" fmla="*/ 1208640 h 1854292"/>
              <a:gd name="connsiteX3" fmla="*/ 2292241 w 3938708"/>
              <a:gd name="connsiteY3" fmla="*/ 94382 h 1854292"/>
              <a:gd name="connsiteX4" fmla="*/ 2686195 w 3938708"/>
              <a:gd name="connsiteY4" fmla="*/ 1060 h 1854292"/>
              <a:gd name="connsiteX5" fmla="*/ 3027047 w 3938708"/>
              <a:gd name="connsiteY5" fmla="*/ 94382 h 1854292"/>
              <a:gd name="connsiteX6" fmla="*/ 3847268 w 3938708"/>
              <a:gd name="connsiteY6" fmla="*/ 568050 h 1854292"/>
              <a:gd name="connsiteX7" fmla="*/ 3938708 w 3938708"/>
              <a:gd name="connsiteY7" fmla="*/ 1854292 h 1854292"/>
              <a:gd name="connsiteX0" fmla="*/ 0 w 3938708"/>
              <a:gd name="connsiteY0" fmla="*/ 1762852 h 1854292"/>
              <a:gd name="connsiteX1" fmla="*/ 362751 w 3938708"/>
              <a:gd name="connsiteY1" fmla="*/ 1208640 h 1854292"/>
              <a:gd name="connsiteX2" fmla="*/ 2292241 w 3938708"/>
              <a:gd name="connsiteY2" fmla="*/ 94382 h 1854292"/>
              <a:gd name="connsiteX3" fmla="*/ 2686195 w 3938708"/>
              <a:gd name="connsiteY3" fmla="*/ 1060 h 1854292"/>
              <a:gd name="connsiteX4" fmla="*/ 3027047 w 3938708"/>
              <a:gd name="connsiteY4" fmla="*/ 94382 h 1854292"/>
              <a:gd name="connsiteX5" fmla="*/ 3847268 w 3938708"/>
              <a:gd name="connsiteY5" fmla="*/ 568050 h 1854292"/>
              <a:gd name="connsiteX6" fmla="*/ 3938708 w 3938708"/>
              <a:gd name="connsiteY6" fmla="*/ 1854292 h 1854292"/>
              <a:gd name="connsiteX0" fmla="*/ 0 w 3847268"/>
              <a:gd name="connsiteY0" fmla="*/ 1762852 h 1762852"/>
              <a:gd name="connsiteX1" fmla="*/ 362751 w 3847268"/>
              <a:gd name="connsiteY1" fmla="*/ 1208640 h 1762852"/>
              <a:gd name="connsiteX2" fmla="*/ 2292241 w 3847268"/>
              <a:gd name="connsiteY2" fmla="*/ 94382 h 1762852"/>
              <a:gd name="connsiteX3" fmla="*/ 2686195 w 3847268"/>
              <a:gd name="connsiteY3" fmla="*/ 1060 h 1762852"/>
              <a:gd name="connsiteX4" fmla="*/ 3027047 w 3847268"/>
              <a:gd name="connsiteY4" fmla="*/ 94382 h 1762852"/>
              <a:gd name="connsiteX5" fmla="*/ 3847268 w 3847268"/>
              <a:gd name="connsiteY5" fmla="*/ 568050 h 176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7268" h="1762852">
                <a:moveTo>
                  <a:pt x="0" y="1762852"/>
                </a:moveTo>
                <a:cubicBezTo>
                  <a:pt x="41723" y="1392011"/>
                  <a:pt x="362751" y="1208640"/>
                  <a:pt x="362751" y="1208640"/>
                </a:cubicBezTo>
                <a:lnTo>
                  <a:pt x="2292241" y="94382"/>
                </a:lnTo>
                <a:cubicBezTo>
                  <a:pt x="2430017" y="14747"/>
                  <a:pt x="2567793" y="-5161"/>
                  <a:pt x="2686195" y="1060"/>
                </a:cubicBezTo>
                <a:cubicBezTo>
                  <a:pt x="2883458" y="11425"/>
                  <a:pt x="3026941" y="94321"/>
                  <a:pt x="3027047" y="94382"/>
                </a:cubicBezTo>
                <a:lnTo>
                  <a:pt x="3847268" y="56805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17" name="Gruppieren 16"/>
          <p:cNvGrpSpPr/>
          <p:nvPr userDrawn="1"/>
        </p:nvGrpSpPr>
        <p:grpSpPr>
          <a:xfrm>
            <a:off x="11690039" y="252413"/>
            <a:ext cx="215901" cy="250825"/>
            <a:chOff x="8642370" y="252413"/>
            <a:chExt cx="215901" cy="250825"/>
          </a:xfrm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8723333" y="252413"/>
              <a:ext cx="134938" cy="250825"/>
            </a:xfrm>
            <a:custGeom>
              <a:avLst/>
              <a:gdLst>
                <a:gd name="T0" fmla="*/ 957 w 1407"/>
                <a:gd name="T1" fmla="*/ 0 h 2664"/>
                <a:gd name="T2" fmla="*/ 855 w 1407"/>
                <a:gd name="T3" fmla="*/ 73 h 2664"/>
                <a:gd name="T4" fmla="*/ 0 w 1407"/>
                <a:gd name="T5" fmla="*/ 1590 h 2664"/>
                <a:gd name="T6" fmla="*/ 546 w 1407"/>
                <a:gd name="T7" fmla="*/ 2591 h 2664"/>
                <a:gd name="T8" fmla="*/ 653 w 1407"/>
                <a:gd name="T9" fmla="*/ 2664 h 2664"/>
                <a:gd name="T10" fmla="*/ 1037 w 1407"/>
                <a:gd name="T11" fmla="*/ 2664 h 2664"/>
                <a:gd name="T12" fmla="*/ 1088 w 1407"/>
                <a:gd name="T13" fmla="*/ 2640 h 2664"/>
                <a:gd name="T14" fmla="*/ 1087 w 1407"/>
                <a:gd name="T15" fmla="*/ 2581 h 2664"/>
                <a:gd name="T16" fmla="*/ 545 w 1407"/>
                <a:gd name="T17" fmla="*/ 1591 h 2664"/>
                <a:gd name="T18" fmla="*/ 545 w 1407"/>
                <a:gd name="T19" fmla="*/ 1588 h 2664"/>
                <a:gd name="T20" fmla="*/ 1396 w 1407"/>
                <a:gd name="T21" fmla="*/ 84 h 2664"/>
                <a:gd name="T22" fmla="*/ 1397 w 1407"/>
                <a:gd name="T23" fmla="*/ 25 h 2664"/>
                <a:gd name="T24" fmla="*/ 1346 w 1407"/>
                <a:gd name="T25" fmla="*/ 0 h 2664"/>
                <a:gd name="T26" fmla="*/ 957 w 1407"/>
                <a:gd name="T27" fmla="*/ 0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7" h="2664">
                  <a:moveTo>
                    <a:pt x="957" y="0"/>
                  </a:moveTo>
                  <a:cubicBezTo>
                    <a:pt x="900" y="0"/>
                    <a:pt x="875" y="36"/>
                    <a:pt x="855" y="73"/>
                  </a:cubicBezTo>
                  <a:cubicBezTo>
                    <a:pt x="855" y="73"/>
                    <a:pt x="27" y="1541"/>
                    <a:pt x="0" y="1590"/>
                  </a:cubicBezTo>
                  <a:cubicBezTo>
                    <a:pt x="1" y="1592"/>
                    <a:pt x="546" y="2591"/>
                    <a:pt x="546" y="2591"/>
                  </a:cubicBezTo>
                  <a:cubicBezTo>
                    <a:pt x="565" y="2625"/>
                    <a:pt x="594" y="2664"/>
                    <a:pt x="653" y="2664"/>
                  </a:cubicBezTo>
                  <a:cubicBezTo>
                    <a:pt x="1037" y="2664"/>
                    <a:pt x="1037" y="2664"/>
                    <a:pt x="1037" y="2664"/>
                  </a:cubicBezTo>
                  <a:cubicBezTo>
                    <a:pt x="1060" y="2664"/>
                    <a:pt x="1078" y="2656"/>
                    <a:pt x="1088" y="2640"/>
                  </a:cubicBezTo>
                  <a:cubicBezTo>
                    <a:pt x="1098" y="2624"/>
                    <a:pt x="1097" y="2602"/>
                    <a:pt x="1087" y="2581"/>
                  </a:cubicBezTo>
                  <a:cubicBezTo>
                    <a:pt x="545" y="1591"/>
                    <a:pt x="545" y="1591"/>
                    <a:pt x="545" y="1591"/>
                  </a:cubicBezTo>
                  <a:cubicBezTo>
                    <a:pt x="545" y="1590"/>
                    <a:pt x="545" y="1589"/>
                    <a:pt x="545" y="1588"/>
                  </a:cubicBezTo>
                  <a:cubicBezTo>
                    <a:pt x="1396" y="84"/>
                    <a:pt x="1396" y="84"/>
                    <a:pt x="1396" y="84"/>
                  </a:cubicBezTo>
                  <a:cubicBezTo>
                    <a:pt x="1406" y="63"/>
                    <a:pt x="1407" y="41"/>
                    <a:pt x="1397" y="25"/>
                  </a:cubicBezTo>
                  <a:cubicBezTo>
                    <a:pt x="1387" y="9"/>
                    <a:pt x="1369" y="0"/>
                    <a:pt x="1346" y="0"/>
                  </a:cubicBezTo>
                  <a:lnTo>
                    <a:pt x="957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8642370" y="301626"/>
              <a:ext cx="90488" cy="127000"/>
            </a:xfrm>
            <a:custGeom>
              <a:avLst/>
              <a:gdLst>
                <a:gd name="T0" fmla="*/ 209 w 965"/>
                <a:gd name="T1" fmla="*/ 0 h 1340"/>
                <a:gd name="T2" fmla="*/ 158 w 965"/>
                <a:gd name="T3" fmla="*/ 25 h 1340"/>
                <a:gd name="T4" fmla="*/ 159 w 965"/>
                <a:gd name="T5" fmla="*/ 84 h 1340"/>
                <a:gd name="T6" fmla="*/ 420 w 965"/>
                <a:gd name="T7" fmla="*/ 533 h 1340"/>
                <a:gd name="T8" fmla="*/ 420 w 965"/>
                <a:gd name="T9" fmla="*/ 535 h 1340"/>
                <a:gd name="T10" fmla="*/ 11 w 965"/>
                <a:gd name="T11" fmla="*/ 1256 h 1340"/>
                <a:gd name="T12" fmla="*/ 10 w 965"/>
                <a:gd name="T13" fmla="*/ 1315 h 1340"/>
                <a:gd name="T14" fmla="*/ 61 w 965"/>
                <a:gd name="T15" fmla="*/ 1340 h 1340"/>
                <a:gd name="T16" fmla="*/ 446 w 965"/>
                <a:gd name="T17" fmla="*/ 1340 h 1340"/>
                <a:gd name="T18" fmla="*/ 549 w 965"/>
                <a:gd name="T19" fmla="*/ 1267 h 1340"/>
                <a:gd name="T20" fmla="*/ 965 w 965"/>
                <a:gd name="T21" fmla="*/ 534 h 1340"/>
                <a:gd name="T22" fmla="*/ 700 w 965"/>
                <a:gd name="T23" fmla="*/ 73 h 1340"/>
                <a:gd name="T24" fmla="*/ 593 w 965"/>
                <a:gd name="T25" fmla="*/ 0 h 1340"/>
                <a:gd name="T26" fmla="*/ 209 w 965"/>
                <a:gd name="T2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5" h="1340">
                  <a:moveTo>
                    <a:pt x="209" y="0"/>
                  </a:moveTo>
                  <a:cubicBezTo>
                    <a:pt x="186" y="0"/>
                    <a:pt x="168" y="9"/>
                    <a:pt x="158" y="25"/>
                  </a:cubicBezTo>
                  <a:cubicBezTo>
                    <a:pt x="148" y="41"/>
                    <a:pt x="148" y="63"/>
                    <a:pt x="159" y="84"/>
                  </a:cubicBezTo>
                  <a:cubicBezTo>
                    <a:pt x="420" y="533"/>
                    <a:pt x="420" y="533"/>
                    <a:pt x="420" y="533"/>
                  </a:cubicBezTo>
                  <a:cubicBezTo>
                    <a:pt x="420" y="533"/>
                    <a:pt x="420" y="534"/>
                    <a:pt x="420" y="535"/>
                  </a:cubicBezTo>
                  <a:cubicBezTo>
                    <a:pt x="11" y="1256"/>
                    <a:pt x="11" y="1256"/>
                    <a:pt x="11" y="1256"/>
                  </a:cubicBezTo>
                  <a:cubicBezTo>
                    <a:pt x="0" y="1277"/>
                    <a:pt x="0" y="1299"/>
                    <a:pt x="10" y="1315"/>
                  </a:cubicBezTo>
                  <a:cubicBezTo>
                    <a:pt x="20" y="1331"/>
                    <a:pt x="38" y="1340"/>
                    <a:pt x="61" y="1340"/>
                  </a:cubicBezTo>
                  <a:cubicBezTo>
                    <a:pt x="446" y="1340"/>
                    <a:pt x="446" y="1340"/>
                    <a:pt x="446" y="1340"/>
                  </a:cubicBezTo>
                  <a:cubicBezTo>
                    <a:pt x="504" y="1340"/>
                    <a:pt x="529" y="1302"/>
                    <a:pt x="549" y="1267"/>
                  </a:cubicBezTo>
                  <a:cubicBezTo>
                    <a:pt x="549" y="1267"/>
                    <a:pt x="950" y="561"/>
                    <a:pt x="965" y="534"/>
                  </a:cubicBezTo>
                  <a:cubicBezTo>
                    <a:pt x="964" y="531"/>
                    <a:pt x="700" y="73"/>
                    <a:pt x="700" y="73"/>
                  </a:cubicBezTo>
                  <a:cubicBezTo>
                    <a:pt x="681" y="39"/>
                    <a:pt x="652" y="0"/>
                    <a:pt x="593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3632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6494400" cy="5190350"/>
          </a:xfrm>
          <a:custGeom>
            <a:avLst/>
            <a:gdLst>
              <a:gd name="connsiteX0" fmla="*/ 0 w 5904148"/>
              <a:gd name="connsiteY0" fmla="*/ 0 h 4718500"/>
              <a:gd name="connsiteX1" fmla="*/ 5904148 w 5904148"/>
              <a:gd name="connsiteY1" fmla="*/ 0 h 4718500"/>
              <a:gd name="connsiteX2" fmla="*/ 5904148 w 5904148"/>
              <a:gd name="connsiteY2" fmla="*/ 2364662 h 4718500"/>
              <a:gd name="connsiteX3" fmla="*/ 5434965 w 5904148"/>
              <a:gd name="connsiteY3" fmla="*/ 3175034 h 4718500"/>
              <a:gd name="connsiteX4" fmla="*/ 2970953 w 5904148"/>
              <a:gd name="connsiteY4" fmla="*/ 4597972 h 4718500"/>
              <a:gd name="connsiteX5" fmla="*/ 2032587 w 5904148"/>
              <a:gd name="connsiteY5" fmla="*/ 4597972 h 4718500"/>
              <a:gd name="connsiteX6" fmla="*/ 0 w 5904148"/>
              <a:gd name="connsiteY6" fmla="*/ 3424177 h 47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4148" h="4718500">
                <a:moveTo>
                  <a:pt x="0" y="0"/>
                </a:moveTo>
                <a:lnTo>
                  <a:pt x="5904148" y="0"/>
                </a:lnTo>
                <a:cubicBezTo>
                  <a:pt x="5904148" y="389010"/>
                  <a:pt x="5904148" y="1092491"/>
                  <a:pt x="5904148" y="2364662"/>
                </a:cubicBezTo>
                <a:cubicBezTo>
                  <a:pt x="5904148" y="2903847"/>
                  <a:pt x="5434965" y="3175034"/>
                  <a:pt x="5434965" y="3175034"/>
                </a:cubicBezTo>
                <a:lnTo>
                  <a:pt x="2970953" y="4597972"/>
                </a:lnTo>
                <a:cubicBezTo>
                  <a:pt x="2501872" y="4869101"/>
                  <a:pt x="2032791" y="4598090"/>
                  <a:pt x="2032587" y="4597972"/>
                </a:cubicBezTo>
                <a:cubicBezTo>
                  <a:pt x="2032571" y="4597963"/>
                  <a:pt x="2026857" y="4594663"/>
                  <a:pt x="0" y="342417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936000" tIns="792000">
            <a:noAutofit/>
          </a:bodyPr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Section 1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7737" y="2297996"/>
            <a:ext cx="5076825" cy="734963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gray">
          <a:xfrm>
            <a:off x="8346344" y="5095148"/>
            <a:ext cx="3847268" cy="1762852"/>
          </a:xfrm>
          <a:custGeom>
            <a:avLst/>
            <a:gdLst>
              <a:gd name="connsiteX0" fmla="*/ 3847268 w 3938708"/>
              <a:gd name="connsiteY0" fmla="*/ 1762852 h 1854292"/>
              <a:gd name="connsiteX1" fmla="*/ 0 w 3938708"/>
              <a:gd name="connsiteY1" fmla="*/ 1762852 h 1854292"/>
              <a:gd name="connsiteX2" fmla="*/ 362751 w 3938708"/>
              <a:gd name="connsiteY2" fmla="*/ 1208640 h 1854292"/>
              <a:gd name="connsiteX3" fmla="*/ 2292241 w 3938708"/>
              <a:gd name="connsiteY3" fmla="*/ 94382 h 1854292"/>
              <a:gd name="connsiteX4" fmla="*/ 2686195 w 3938708"/>
              <a:gd name="connsiteY4" fmla="*/ 1060 h 1854292"/>
              <a:gd name="connsiteX5" fmla="*/ 3027047 w 3938708"/>
              <a:gd name="connsiteY5" fmla="*/ 94382 h 1854292"/>
              <a:gd name="connsiteX6" fmla="*/ 3847268 w 3938708"/>
              <a:gd name="connsiteY6" fmla="*/ 568050 h 1854292"/>
              <a:gd name="connsiteX7" fmla="*/ 3938708 w 3938708"/>
              <a:gd name="connsiteY7" fmla="*/ 1854292 h 1854292"/>
              <a:gd name="connsiteX0" fmla="*/ 0 w 3938708"/>
              <a:gd name="connsiteY0" fmla="*/ 1762852 h 1854292"/>
              <a:gd name="connsiteX1" fmla="*/ 362751 w 3938708"/>
              <a:gd name="connsiteY1" fmla="*/ 1208640 h 1854292"/>
              <a:gd name="connsiteX2" fmla="*/ 2292241 w 3938708"/>
              <a:gd name="connsiteY2" fmla="*/ 94382 h 1854292"/>
              <a:gd name="connsiteX3" fmla="*/ 2686195 w 3938708"/>
              <a:gd name="connsiteY3" fmla="*/ 1060 h 1854292"/>
              <a:gd name="connsiteX4" fmla="*/ 3027047 w 3938708"/>
              <a:gd name="connsiteY4" fmla="*/ 94382 h 1854292"/>
              <a:gd name="connsiteX5" fmla="*/ 3847268 w 3938708"/>
              <a:gd name="connsiteY5" fmla="*/ 568050 h 1854292"/>
              <a:gd name="connsiteX6" fmla="*/ 3938708 w 3938708"/>
              <a:gd name="connsiteY6" fmla="*/ 1854292 h 1854292"/>
              <a:gd name="connsiteX0" fmla="*/ 0 w 3847268"/>
              <a:gd name="connsiteY0" fmla="*/ 1762852 h 1762852"/>
              <a:gd name="connsiteX1" fmla="*/ 362751 w 3847268"/>
              <a:gd name="connsiteY1" fmla="*/ 1208640 h 1762852"/>
              <a:gd name="connsiteX2" fmla="*/ 2292241 w 3847268"/>
              <a:gd name="connsiteY2" fmla="*/ 94382 h 1762852"/>
              <a:gd name="connsiteX3" fmla="*/ 2686195 w 3847268"/>
              <a:gd name="connsiteY3" fmla="*/ 1060 h 1762852"/>
              <a:gd name="connsiteX4" fmla="*/ 3027047 w 3847268"/>
              <a:gd name="connsiteY4" fmla="*/ 94382 h 1762852"/>
              <a:gd name="connsiteX5" fmla="*/ 3847268 w 3847268"/>
              <a:gd name="connsiteY5" fmla="*/ 568050 h 176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7268" h="1762852">
                <a:moveTo>
                  <a:pt x="0" y="1762852"/>
                </a:moveTo>
                <a:cubicBezTo>
                  <a:pt x="41723" y="1392011"/>
                  <a:pt x="362751" y="1208640"/>
                  <a:pt x="362751" y="1208640"/>
                </a:cubicBezTo>
                <a:lnTo>
                  <a:pt x="2292241" y="94382"/>
                </a:lnTo>
                <a:cubicBezTo>
                  <a:pt x="2430017" y="14747"/>
                  <a:pt x="2567793" y="-5161"/>
                  <a:pt x="2686195" y="1060"/>
                </a:cubicBezTo>
                <a:cubicBezTo>
                  <a:pt x="2883458" y="11425"/>
                  <a:pt x="3026941" y="94321"/>
                  <a:pt x="3027047" y="94382"/>
                </a:cubicBezTo>
                <a:lnTo>
                  <a:pt x="3847268" y="568050"/>
                </a:lnTo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99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8" y="2348880"/>
            <a:ext cx="7669212" cy="381589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8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7" y="2348880"/>
            <a:ext cx="5076825" cy="381589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 bwMode="gray">
          <a:xfrm>
            <a:off x="6167438" y="2348880"/>
            <a:ext cx="5076825" cy="381589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6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47737" y="886609"/>
            <a:ext cx="10296526" cy="994221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947737" y="2348880"/>
            <a:ext cx="3330000" cy="3815893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 bwMode="gray">
          <a:xfrm>
            <a:off x="4431000" y="2348880"/>
            <a:ext cx="3330000" cy="3815893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 bwMode="gray">
          <a:xfrm>
            <a:off x="7914263" y="2348880"/>
            <a:ext cx="3330000" cy="3815893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774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(with Pic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404380" y="2348880"/>
            <a:ext cx="5368645" cy="133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47738" y="6525345"/>
            <a:ext cx="9673071" cy="144016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222B9E-EE1F-4288-A4BB-EBFFE61324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 bwMode="gray">
          <a:xfrm>
            <a:off x="3404380" y="3875312"/>
            <a:ext cx="5368645" cy="133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6"/>
          </p:nvPr>
        </p:nvSpPr>
        <p:spPr bwMode="gray">
          <a:xfrm>
            <a:off x="947740" y="2348880"/>
            <a:ext cx="2269360" cy="13075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4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947738" y="3875313"/>
            <a:ext cx="2270400" cy="130759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566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947737" y="886609"/>
            <a:ext cx="10296526" cy="9942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947738" y="2024064"/>
            <a:ext cx="7669212" cy="4176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47738" y="6356354"/>
            <a:ext cx="1584589" cy="969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668095" y="6525348"/>
            <a:ext cx="576477" cy="144015"/>
          </a:xfrm>
          <a:prstGeom prst="rect">
            <a:avLst/>
          </a:prstGeom>
        </p:spPr>
        <p:txBody>
          <a:bodyPr vert="horz" lIns="0" tIns="0" rIns="0" bIns="36000" rtlCol="0" anchor="b" anchorCtr="0">
            <a:no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1F222B9E-EE1F-4288-A4BB-EBFFE61324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688452" y="250183"/>
            <a:ext cx="217488" cy="25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49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68" r:id="rId4"/>
    <p:sldLayoutId id="2147483669" r:id="rId5"/>
    <p:sldLayoutId id="2147483650" r:id="rId6"/>
    <p:sldLayoutId id="2147483661" r:id="rId7"/>
    <p:sldLayoutId id="2147483664" r:id="rId8"/>
    <p:sldLayoutId id="2147483665" r:id="rId9"/>
    <p:sldLayoutId id="2147483687" r:id="rId10"/>
    <p:sldLayoutId id="2147483660" r:id="rId11"/>
    <p:sldLayoutId id="2147483690" r:id="rId12"/>
    <p:sldLayoutId id="2147483662" r:id="rId13"/>
    <p:sldLayoutId id="2147483677" r:id="rId14"/>
    <p:sldLayoutId id="2147483663" r:id="rId15"/>
    <p:sldLayoutId id="2147483691" r:id="rId16"/>
    <p:sldLayoutId id="2147483671" r:id="rId17"/>
    <p:sldLayoutId id="2147483683" r:id="rId18"/>
    <p:sldLayoutId id="2147483684" r:id="rId19"/>
    <p:sldLayoutId id="2147483685" r:id="rId20"/>
    <p:sldLayoutId id="2147483654" r:id="rId21"/>
    <p:sldLayoutId id="2147483688" r:id="rId22"/>
    <p:sldLayoutId id="2147483655" r:id="rId23"/>
    <p:sldLayoutId id="2147483686" r:id="rId24"/>
    <p:sldLayoutId id="2147483676" r:id="rId25"/>
    <p:sldLayoutId id="2147483672" r:id="rId26"/>
    <p:sldLayoutId id="2147483673" r:id="rId27"/>
    <p:sldLayoutId id="2147483674" r:id="rId28"/>
    <p:sldLayoutId id="2147483675" r:id="rId29"/>
    <p:sldLayoutId id="2147483678" r:id="rId30"/>
    <p:sldLayoutId id="2147483679" r:id="rId31"/>
    <p:sldLayoutId id="2147483680" r:id="rId32"/>
    <p:sldLayoutId id="2147483681" r:id="rId33"/>
    <p:sldLayoutId id="2147483670" r:id="rId34"/>
    <p:sldLayoutId id="2147483682" r:id="rId3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800"/>
        </a:spcBef>
        <a:spcAft>
          <a:spcPts val="0"/>
        </a:spcAft>
        <a:buFont typeface="Fira Sans Light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95350" indent="-447675" algn="l" defTabSz="914400" rtl="0" eaLnBrk="1" latinLnBrk="0" hangingPunct="1">
        <a:spcBef>
          <a:spcPts val="0"/>
        </a:spcBef>
        <a:spcAft>
          <a:spcPts val="0"/>
        </a:spcAft>
        <a:buFont typeface="Fira Sans Light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161925" algn="l" defTabSz="914400" rtl="0" eaLnBrk="1" latinLnBrk="0" hangingPunct="1">
        <a:spcBef>
          <a:spcPts val="0"/>
        </a:spcBef>
        <a:spcAft>
          <a:spcPts val="0"/>
        </a:spcAft>
        <a:buFont typeface="Fira Sans Light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180975" algn="l" defTabSz="914400" rtl="0" eaLnBrk="1" latinLnBrk="0" hangingPunct="1">
        <a:spcBef>
          <a:spcPts val="0"/>
        </a:spcBef>
        <a:spcAft>
          <a:spcPts val="0"/>
        </a:spcAft>
        <a:buFont typeface="Fira Sans Light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180975" algn="l" defTabSz="914400" rtl="0" eaLnBrk="1" latinLnBrk="0" hangingPunct="1">
        <a:spcBef>
          <a:spcPts val="0"/>
        </a:spcBef>
        <a:spcAft>
          <a:spcPts val="0"/>
        </a:spcAft>
        <a:buFont typeface="Fira Sans Light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75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3885" userDrawn="1">
          <p15:clr>
            <a:srgbClr val="F26B43"/>
          </p15:clr>
        </p15:guide>
        <p15:guide id="4" pos="7083" userDrawn="1">
          <p15:clr>
            <a:srgbClr val="F26B43"/>
          </p15:clr>
        </p15:guide>
        <p15:guide id="5" pos="597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pos="54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Job Recommendations</a:t>
            </a:r>
            <a:br>
              <a:rPr lang="en-US" sz="3800" dirty="0"/>
            </a:br>
            <a:r>
              <a:rPr lang="en-US" sz="3800" dirty="0"/>
              <a:t>at XING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947738" y="2694037"/>
            <a:ext cx="5076825" cy="734963"/>
          </a:xfrm>
        </p:spPr>
        <p:txBody>
          <a:bodyPr/>
          <a:lstStyle/>
          <a:p>
            <a:r>
              <a:rPr lang="en-US" sz="1400" dirty="0"/>
              <a:t>Data Science Portugal Meet-up,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Porto, 14</a:t>
            </a:r>
            <a:r>
              <a:rPr lang="en-US" sz="1400" baseline="30000" dirty="0"/>
              <a:t>th</a:t>
            </a:r>
            <a:r>
              <a:rPr lang="en-US" sz="1400" dirty="0"/>
              <a:t> May 2018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947428" y="5661248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Katja Niemann</a:t>
            </a:r>
          </a:p>
        </p:txBody>
      </p:sp>
      <p:sp>
        <p:nvSpPr>
          <p:cNvPr id="7" name="Rechteck 6"/>
          <p:cNvSpPr/>
          <p:nvPr/>
        </p:nvSpPr>
        <p:spPr>
          <a:xfrm>
            <a:off x="11604612" y="152636"/>
            <a:ext cx="468052" cy="4680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Recommender</a:t>
            </a:r>
            <a:r>
              <a:rPr lang="de-DE" dirty="0"/>
              <a:t> </a:t>
            </a:r>
            <a:r>
              <a:rPr lang="de-DE" dirty="0" err="1"/>
              <a:t>strategies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§"/>
            </a:pPr>
            <a:r>
              <a:rPr lang="de-DE" sz="2400" dirty="0"/>
              <a:t>Content-</a:t>
            </a:r>
            <a:r>
              <a:rPr lang="de-DE" sz="2400" dirty="0" err="1"/>
              <a:t>based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</a:p>
          <a:p>
            <a:pPr marL="641350" lvl="2" indent="-285750">
              <a:buFont typeface="Wingdings" charset="2"/>
              <a:buChar char="§"/>
            </a:pPr>
            <a:r>
              <a:rPr lang="de-DE" sz="2000" dirty="0"/>
              <a:t>explicit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profile</a:t>
            </a:r>
            <a:endParaRPr lang="de-DE" sz="2000" dirty="0"/>
          </a:p>
          <a:p>
            <a:pPr marL="641350" lvl="2" indent="-285750">
              <a:buFont typeface="Wingdings" charset="2"/>
              <a:buChar char="§"/>
            </a:pPr>
            <a:r>
              <a:rPr lang="de-DE" sz="2000" dirty="0" err="1"/>
              <a:t>implicitly</a:t>
            </a:r>
            <a:r>
              <a:rPr lang="de-DE" sz="2000" dirty="0"/>
              <a:t> </a:t>
            </a:r>
            <a:r>
              <a:rPr lang="de-DE" sz="2000" dirty="0" err="1"/>
              <a:t>given</a:t>
            </a:r>
            <a:r>
              <a:rPr lang="de-DE" sz="2000" dirty="0"/>
              <a:t> </a:t>
            </a:r>
            <a:r>
              <a:rPr lang="de-DE" sz="2000" dirty="0" err="1"/>
              <a:t>interest</a:t>
            </a:r>
            <a:r>
              <a:rPr lang="de-DE" sz="2000" dirty="0"/>
              <a:t> </a:t>
            </a:r>
            <a:r>
              <a:rPr lang="de-DE" sz="2000" dirty="0" err="1"/>
              <a:t>profile</a:t>
            </a:r>
            <a:r>
              <a:rPr lang="de-DE" sz="2000" dirty="0"/>
              <a:t> / </a:t>
            </a:r>
            <a:r>
              <a:rPr lang="de-DE" sz="2000" dirty="0" err="1"/>
              <a:t>inferred</a:t>
            </a:r>
            <a:r>
              <a:rPr lang="de-DE" sz="2000" dirty="0"/>
              <a:t> </a:t>
            </a:r>
            <a:r>
              <a:rPr lang="de-DE" sz="2000" dirty="0" err="1"/>
              <a:t>attributes</a:t>
            </a:r>
            <a:endParaRPr lang="de-DE" sz="2000" dirty="0"/>
          </a:p>
          <a:p>
            <a:pPr marL="285750" indent="-285750">
              <a:buFont typeface="Wingdings" charset="2"/>
              <a:buChar char="§"/>
            </a:pPr>
            <a:endParaRPr lang="de-DE" sz="2400" dirty="0"/>
          </a:p>
          <a:p>
            <a:pPr marL="285750" indent="-285750">
              <a:buFont typeface="Wingdings" charset="2"/>
              <a:buChar char="§"/>
            </a:pPr>
            <a:r>
              <a:rPr lang="de-DE" sz="2400" dirty="0"/>
              <a:t>Item-</a:t>
            </a:r>
            <a:r>
              <a:rPr lang="de-DE" sz="2400" dirty="0" err="1"/>
              <a:t>to</a:t>
            </a:r>
            <a:r>
              <a:rPr lang="de-DE" sz="2400" dirty="0"/>
              <a:t>-item </a:t>
            </a:r>
            <a:r>
              <a:rPr lang="de-DE" sz="2400" dirty="0" err="1"/>
              <a:t>recommendations</a:t>
            </a:r>
            <a:r>
              <a:rPr lang="de-DE" sz="2400" dirty="0"/>
              <a:t> (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like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)</a:t>
            </a:r>
          </a:p>
          <a:p>
            <a:pPr marL="285750" indent="-285750">
              <a:buFont typeface="Wingdings" charset="2"/>
              <a:buChar char="§"/>
            </a:pPr>
            <a:endParaRPr lang="de-DE" sz="2400" dirty="0"/>
          </a:p>
          <a:p>
            <a:pPr marL="285750" indent="-285750">
              <a:buFont typeface="Wingdings" charset="2"/>
              <a:buChar char="§"/>
            </a:pPr>
            <a:r>
              <a:rPr lang="de-DE" sz="2400" dirty="0"/>
              <a:t>(Pseudo) </a:t>
            </a:r>
            <a:r>
              <a:rPr lang="de-DE" sz="2400" dirty="0" err="1"/>
              <a:t>collaborative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endParaRPr lang="de-DE" sz="2400" dirty="0"/>
          </a:p>
          <a:p>
            <a:pPr marL="285750" indent="-285750">
              <a:buFont typeface="Wingdings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4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/>
          <p:cNvSpPr txBox="1"/>
          <p:nvPr/>
        </p:nvSpPr>
        <p:spPr>
          <a:xfrm>
            <a:off x="480264" y="2096852"/>
            <a:ext cx="547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User-Item-Rating Matrix</a:t>
            </a:r>
            <a:endParaRPr lang="en-US" sz="2400" dirty="0"/>
          </a:p>
        </p:txBody>
      </p:sp>
      <p:graphicFrame>
        <p:nvGraphicFramePr>
          <p:cNvPr id="30" name="Tabel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583"/>
              </p:ext>
            </p:extLst>
          </p:nvPr>
        </p:nvGraphicFramePr>
        <p:xfrm>
          <a:off x="613233" y="2983257"/>
          <a:ext cx="4670502" cy="2920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0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Anna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Julia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Tim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John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" name="Picture 3" descr="C:\Users\Niemann\Desktop\Diss\originals\1 Introduction\intro_user_female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01" y="3653212"/>
            <a:ext cx="360005" cy="2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Niemann\Desktop\Diss\originals\1 Introduction\intro_user_femal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01" y="4201651"/>
            <a:ext cx="360005" cy="2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Niemann\Desktop\Diss\originals\1 Introduction\intro_user_male_1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" y="5389251"/>
            <a:ext cx="36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Niemann\Desktop\Diss\originals\1 Introduction\intro_user_male_2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" y="4788051"/>
            <a:ext cx="36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ung 3"/>
          <p:cNvGrpSpPr/>
          <p:nvPr/>
        </p:nvGrpSpPr>
        <p:grpSpPr>
          <a:xfrm>
            <a:off x="1349146" y="2770344"/>
            <a:ext cx="912101" cy="756084"/>
            <a:chOff x="5620371" y="2888940"/>
            <a:chExt cx="684076" cy="756084"/>
          </a:xfrm>
        </p:grpSpPr>
        <p:sp>
          <p:nvSpPr>
            <p:cNvPr id="36" name="Rechteck 35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Bild 2" descr="Screen Shot 2017-03-19 at 19.53.2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833" y="3077634"/>
              <a:ext cx="238331" cy="258192"/>
            </a:xfrm>
            <a:prstGeom prst="rect">
              <a:avLst/>
            </a:prstGeom>
          </p:spPr>
        </p:pic>
        <p:cxnSp>
          <p:nvCxnSpPr>
            <p:cNvPr id="43" name="Gerade Verbindung mit Pfeil 42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erade Verbindung mit Pfeil 43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erade Verbindung mit Pfeil 44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Textfeld 45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Java D.</a:t>
              </a: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2159563" y="2770344"/>
            <a:ext cx="912101" cy="756084"/>
            <a:chOff x="5620371" y="2888940"/>
            <a:chExt cx="684076" cy="756084"/>
          </a:xfrm>
        </p:grpSpPr>
        <p:sp>
          <p:nvSpPr>
            <p:cNvPr id="49" name="Rechteck 48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1" name="Gerade Verbindung mit Pfeil 50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2" name="Gerade Verbindung mit Pfeil 51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3" name="Gerade Verbindung mit Pfeil 52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54" name="Textfeld 53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SAP Co</a:t>
              </a:r>
            </a:p>
          </p:txBody>
        </p:sp>
      </p:grpSp>
      <p:grpSp>
        <p:nvGrpSpPr>
          <p:cNvPr id="55" name="Gruppierung 54"/>
          <p:cNvGrpSpPr/>
          <p:nvPr/>
        </p:nvGrpSpPr>
        <p:grpSpPr>
          <a:xfrm>
            <a:off x="2907864" y="2759761"/>
            <a:ext cx="912101" cy="756084"/>
            <a:chOff x="5620371" y="2888940"/>
            <a:chExt cx="684076" cy="756084"/>
          </a:xfrm>
        </p:grpSpPr>
        <p:sp>
          <p:nvSpPr>
            <p:cNvPr id="56" name="Rechteck 55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8" name="Gerade Verbindung mit Pfeil 57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9" name="Gerade Verbindung mit Pfeil 58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0" name="Gerade Verbindung mit Pfeil 59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61" name="Textfeld 60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Data En</a:t>
              </a:r>
            </a:p>
          </p:txBody>
        </p:sp>
      </p:grpSp>
      <p:grpSp>
        <p:nvGrpSpPr>
          <p:cNvPr id="62" name="Gruppierung 61"/>
          <p:cNvGrpSpPr/>
          <p:nvPr/>
        </p:nvGrpSpPr>
        <p:grpSpPr>
          <a:xfrm>
            <a:off x="3695734" y="2759761"/>
            <a:ext cx="912101" cy="756084"/>
            <a:chOff x="5620371" y="2888940"/>
            <a:chExt cx="684076" cy="756084"/>
          </a:xfrm>
        </p:grpSpPr>
        <p:sp>
          <p:nvSpPr>
            <p:cNvPr id="63" name="Rechteck 62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Gerade Verbindung mit Pfeil 64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6" name="Gerade Verbindung mit Pfeil 65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7" name="Gerade Verbindung mit Pfeil 66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68" name="Textfeld 67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Data </a:t>
              </a:r>
              <a:r>
                <a:rPr lang="en-US" sz="1000" b="1" dirty="0" err="1"/>
                <a:t>Sc</a:t>
              </a:r>
              <a:endParaRPr lang="en-US" sz="1000" b="1" dirty="0"/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4463819" y="2761834"/>
            <a:ext cx="912101" cy="756084"/>
            <a:chOff x="5620371" y="2888940"/>
            <a:chExt cx="684076" cy="756084"/>
          </a:xfrm>
        </p:grpSpPr>
        <p:sp>
          <p:nvSpPr>
            <p:cNvPr id="70" name="Rechteck 69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2" name="Gerade Verbindung mit Pfeil 71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3" name="Gerade Verbindung mit Pfeil 72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4" name="Gerade Verbindung mit Pfeil 73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Textfeld 74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BI </a:t>
              </a:r>
              <a:r>
                <a:rPr lang="en-US" sz="1000" b="1" dirty="0" err="1"/>
                <a:t>Dev</a:t>
              </a:r>
              <a:endParaRPr lang="en-US" sz="1000" b="1" dirty="0"/>
            </a:p>
          </p:txBody>
        </p:sp>
      </p:grpSp>
      <p:pic>
        <p:nvPicPr>
          <p:cNvPr id="6" name="Bild 5" descr="Screen Shot 2017-03-19 at 19.53.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17" y="2971530"/>
            <a:ext cx="425191" cy="216024"/>
          </a:xfrm>
          <a:prstGeom prst="rect">
            <a:avLst/>
          </a:prstGeom>
        </p:spPr>
      </p:pic>
      <p:pic>
        <p:nvPicPr>
          <p:cNvPr id="7" name="Bild 6" descr="Screen Shot 2017-03-19 at 19.54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1" y="2992697"/>
            <a:ext cx="218276" cy="228021"/>
          </a:xfrm>
          <a:prstGeom prst="rect">
            <a:avLst/>
          </a:prstGeom>
        </p:spPr>
      </p:pic>
      <p:pic>
        <p:nvPicPr>
          <p:cNvPr id="8" name="Bild 7" descr="Screen Shot 2017-03-19 at 19.54.3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76" y="2970015"/>
            <a:ext cx="568107" cy="221795"/>
          </a:xfrm>
          <a:prstGeom prst="rect">
            <a:avLst/>
          </a:prstGeom>
        </p:spPr>
      </p:pic>
      <p:pic>
        <p:nvPicPr>
          <p:cNvPr id="10" name="Bild 9" descr="Screen Shot 2017-03-19 at 19.55.1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35" y="2988441"/>
            <a:ext cx="554728" cy="216024"/>
          </a:xfrm>
          <a:prstGeom prst="rect">
            <a:avLst/>
          </a:prstGeom>
        </p:spPr>
      </p:pic>
      <p:sp>
        <p:nvSpPr>
          <p:cNvPr id="82" name="Rechteck 81"/>
          <p:cNvSpPr/>
          <p:nvPr/>
        </p:nvSpPr>
        <p:spPr>
          <a:xfrm>
            <a:off x="488337" y="3582115"/>
            <a:ext cx="4998468" cy="1143028"/>
          </a:xfrm>
          <a:prstGeom prst="rect">
            <a:avLst/>
          </a:prstGeom>
          <a:noFill/>
          <a:ln w="76200" cap="flat" cmpd="sng" algn="ctr">
            <a:solidFill>
              <a:srgbClr val="A6C7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Inhaltsplatzhalter 2"/>
          <p:cNvSpPr>
            <a:spLocks noGrp="1"/>
          </p:cNvSpPr>
          <p:nvPr>
            <p:ph idx="1"/>
          </p:nvPr>
        </p:nvSpPr>
        <p:spPr bwMode="gray">
          <a:xfrm>
            <a:off x="6336027" y="2132855"/>
            <a:ext cx="5482764" cy="3123932"/>
          </a:xfrm>
          <a:prstGeom prst="rect">
            <a:avLst/>
          </a:prstGeo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User-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based</a:t>
            </a:r>
            <a:r>
              <a:rPr kumimoji="0" lang="de-DE" sz="200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CF:</a:t>
            </a:r>
            <a:endParaRPr kumimoji="0" lang="de-DE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Compare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users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based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on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their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ratings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(e.g.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cosine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sim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.)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Use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the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n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most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similar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users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to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predict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a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rating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on an item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336027" y="3907658"/>
            <a:ext cx="59046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Aft>
                <a:spcPts val="0"/>
              </a:spcAft>
              <a:buNone/>
            </a:pPr>
            <a:r>
              <a:rPr lang="de-DE" sz="2000" kern="0" dirty="0">
                <a:solidFill>
                  <a:sysClr val="windowText" lastClr="000000"/>
                </a:solidFill>
              </a:rPr>
              <a:t>Item-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based</a:t>
            </a:r>
            <a:r>
              <a:rPr lang="de-DE" sz="2000" kern="0" dirty="0">
                <a:solidFill>
                  <a:sysClr val="windowText" lastClr="000000"/>
                </a:solidFill>
              </a:rPr>
              <a:t> CF:</a:t>
            </a:r>
          </a:p>
          <a:p>
            <a:pPr marL="342900" lvl="1" indent="-342900">
              <a:spcAft>
                <a:spcPts val="0"/>
              </a:spcAft>
              <a:buFont typeface="Wingdings" pitchFamily="2" charset="2"/>
              <a:buChar char="§"/>
            </a:pPr>
            <a:r>
              <a:rPr lang="de-DE" sz="2000" kern="0" dirty="0" err="1">
                <a:solidFill>
                  <a:sysClr val="windowText" lastClr="000000"/>
                </a:solidFill>
              </a:rPr>
              <a:t>Compare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items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based</a:t>
            </a:r>
            <a:r>
              <a:rPr lang="de-DE" sz="2000" kern="0" dirty="0">
                <a:solidFill>
                  <a:sysClr val="windowText" lastClr="000000"/>
                </a:solidFill>
              </a:rPr>
              <a:t> on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their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ratings</a:t>
            </a:r>
            <a:r>
              <a:rPr lang="de-DE" sz="2000" kern="0" dirty="0">
                <a:solidFill>
                  <a:sysClr val="windowText" lastClr="000000"/>
                </a:solidFill>
              </a:rPr>
              <a:t> (e.g.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cosine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sim</a:t>
            </a:r>
            <a:r>
              <a:rPr lang="de-DE" sz="2000" kern="0" dirty="0">
                <a:solidFill>
                  <a:sysClr val="windowText" lastClr="000000"/>
                </a:solidFill>
              </a:rPr>
              <a:t>.)</a:t>
            </a:r>
          </a:p>
          <a:p>
            <a:pPr marL="342900" lvl="1" indent="-342900">
              <a:spcAft>
                <a:spcPts val="0"/>
              </a:spcAft>
              <a:buFont typeface="Wingdings" pitchFamily="2" charset="2"/>
              <a:buChar char="§"/>
            </a:pPr>
            <a:r>
              <a:rPr lang="de-DE" sz="2000" kern="0" dirty="0" err="1">
                <a:solidFill>
                  <a:sysClr val="windowText" lastClr="000000"/>
                </a:solidFill>
              </a:rPr>
              <a:t>Use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the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n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most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similar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items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to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predict</a:t>
            </a:r>
            <a:r>
              <a:rPr lang="de-DE" sz="2000" kern="0" dirty="0">
                <a:solidFill>
                  <a:sysClr val="windowText" lastClr="000000"/>
                </a:solidFill>
              </a:rPr>
              <a:t> a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rating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from</a:t>
            </a:r>
            <a:r>
              <a:rPr lang="de-DE" sz="2000" kern="0" dirty="0">
                <a:solidFill>
                  <a:sysClr val="windowText" lastClr="000000"/>
                </a:solidFill>
              </a:rPr>
              <a:t> a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user</a:t>
            </a:r>
            <a:r>
              <a:rPr lang="de-DE" sz="2000" kern="0" dirty="0">
                <a:solidFill>
                  <a:sysClr val="windowText" lastClr="000000"/>
                </a:solidFill>
              </a:rPr>
              <a:t> (simple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weight</a:t>
            </a:r>
            <a:r>
              <a:rPr lang="de-DE" sz="2000" kern="0" dirty="0">
                <a:solidFill>
                  <a:sysClr val="windowText" lastClr="000000"/>
                </a:solidFill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</a:rPr>
              <a:t>average</a:t>
            </a:r>
            <a:r>
              <a:rPr lang="de-DE" sz="2000" kern="0" dirty="0">
                <a:solidFill>
                  <a:sysClr val="windowText" lastClr="000000"/>
                </a:solidFill>
              </a:rPr>
              <a:t>)</a:t>
            </a:r>
          </a:p>
          <a:p>
            <a:pPr marL="342900" lvl="1" indent="-342900">
              <a:buFont typeface="Wingdings" pitchFamily="2" charset="2"/>
              <a:buChar char="§"/>
              <a:defRPr/>
            </a:pPr>
            <a:endParaRPr lang="de-DE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2927650" y="2744923"/>
            <a:ext cx="1632181" cy="3204356"/>
          </a:xfrm>
          <a:prstGeom prst="rect">
            <a:avLst/>
          </a:prstGeom>
          <a:noFill/>
          <a:ln w="76200" cap="flat" cmpd="sng" algn="ctr">
            <a:solidFill>
              <a:srgbClr val="A6C7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Titel 1"/>
          <p:cNvSpPr>
            <a:spLocks noGrp="1"/>
          </p:cNvSpPr>
          <p:nvPr>
            <p:ph type="title"/>
          </p:nvPr>
        </p:nvSpPr>
        <p:spPr>
          <a:xfrm>
            <a:off x="947737" y="886609"/>
            <a:ext cx="10296526" cy="9942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A5354"/>
                </a:solidFill>
              </a:rPr>
              <a:t>Collaborative filtering</a:t>
            </a:r>
            <a:br>
              <a:rPr lang="en-US" b="1" dirty="0">
                <a:solidFill>
                  <a:srgbClr val="0A5354"/>
                </a:solidFill>
              </a:rPr>
            </a:br>
            <a:r>
              <a:rPr lang="en-US" sz="2000" b="1" dirty="0">
                <a:solidFill>
                  <a:srgbClr val="0A5354"/>
                </a:solidFill>
              </a:rPr>
              <a:t>Theory: User-based and Item-based CF</a:t>
            </a:r>
            <a:endParaRPr lang="de-DE" sz="2000" b="1" dirty="0">
              <a:solidFill>
                <a:srgbClr val="0A53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6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7" grpId="0" build="p"/>
      <p:bldP spid="13" grpId="0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el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258891"/>
              </p:ext>
            </p:extLst>
          </p:nvPr>
        </p:nvGraphicFramePr>
        <p:xfrm>
          <a:off x="1525335" y="2524924"/>
          <a:ext cx="4670502" cy="2920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0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Anna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Julia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Tim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John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7" name="Picture 3" descr="C:\Users\Niemann\Desktop\Diss\originals\1 Introduction\intro_user_female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03" y="3194879"/>
            <a:ext cx="360005" cy="2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C:\Users\Niemann\Desktop\Diss\originals\1 Introduction\intro_user_femal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03" y="3743317"/>
            <a:ext cx="360005" cy="2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Niemann\Desktop\Diss\originals\1 Introduction\intro_user_male_1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01" y="4930918"/>
            <a:ext cx="36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C:\Users\Niemann\Desktop\Diss\originals\1 Introduction\intro_user_male_2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01" y="4329718"/>
            <a:ext cx="36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uppierung 76"/>
          <p:cNvGrpSpPr/>
          <p:nvPr/>
        </p:nvGrpSpPr>
        <p:grpSpPr>
          <a:xfrm>
            <a:off x="2261247" y="2312011"/>
            <a:ext cx="912101" cy="756084"/>
            <a:chOff x="5620371" y="2888940"/>
            <a:chExt cx="684076" cy="756084"/>
          </a:xfrm>
        </p:grpSpPr>
        <p:sp>
          <p:nvSpPr>
            <p:cNvPr id="78" name="Rechteck 77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9" name="Bild 78" descr="Screen Shot 2017-03-19 at 19.53.2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833" y="3077634"/>
              <a:ext cx="238331" cy="258192"/>
            </a:xfrm>
            <a:prstGeom prst="rect">
              <a:avLst/>
            </a:prstGeom>
          </p:spPr>
        </p:pic>
        <p:cxnSp>
          <p:nvCxnSpPr>
            <p:cNvPr id="80" name="Gerade Verbindung mit Pfeil 79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1" name="Gerade Verbindung mit Pfeil 80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3" name="Gerade Verbindung mit Pfeil 82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84" name="Textfeld 83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Java D.</a:t>
              </a:r>
            </a:p>
          </p:txBody>
        </p:sp>
      </p:grpSp>
      <p:grpSp>
        <p:nvGrpSpPr>
          <p:cNvPr id="85" name="Gruppierung 84"/>
          <p:cNvGrpSpPr/>
          <p:nvPr/>
        </p:nvGrpSpPr>
        <p:grpSpPr>
          <a:xfrm>
            <a:off x="3071664" y="2312011"/>
            <a:ext cx="912101" cy="756084"/>
            <a:chOff x="5620371" y="2888940"/>
            <a:chExt cx="684076" cy="756084"/>
          </a:xfrm>
        </p:grpSpPr>
        <p:sp>
          <p:nvSpPr>
            <p:cNvPr id="86" name="Rechteck 85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8" name="Gerade Verbindung mit Pfeil 87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90" name="Gerade Verbindung mit Pfeil 89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91" name="Gerade Verbindung mit Pfeil 90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92" name="Textfeld 91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SAP Co</a:t>
              </a:r>
            </a:p>
          </p:txBody>
        </p:sp>
      </p:grpSp>
      <p:grpSp>
        <p:nvGrpSpPr>
          <p:cNvPr id="93" name="Gruppierung 92"/>
          <p:cNvGrpSpPr/>
          <p:nvPr/>
        </p:nvGrpSpPr>
        <p:grpSpPr>
          <a:xfrm>
            <a:off x="3819966" y="2301428"/>
            <a:ext cx="912101" cy="756084"/>
            <a:chOff x="5620371" y="2888940"/>
            <a:chExt cx="684076" cy="756084"/>
          </a:xfrm>
        </p:grpSpPr>
        <p:sp>
          <p:nvSpPr>
            <p:cNvPr id="94" name="Rechteck 93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5" name="Gerade Verbindung mit Pfeil 94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96" name="Gerade Verbindung mit Pfeil 95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97" name="Gerade Verbindung mit Pfeil 96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98" name="Textfeld 97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Data En</a:t>
              </a:r>
            </a:p>
          </p:txBody>
        </p:sp>
      </p:grpSp>
      <p:grpSp>
        <p:nvGrpSpPr>
          <p:cNvPr id="99" name="Gruppierung 98"/>
          <p:cNvGrpSpPr/>
          <p:nvPr/>
        </p:nvGrpSpPr>
        <p:grpSpPr>
          <a:xfrm>
            <a:off x="4607835" y="2301428"/>
            <a:ext cx="912101" cy="756084"/>
            <a:chOff x="5620371" y="2888940"/>
            <a:chExt cx="684076" cy="756084"/>
          </a:xfrm>
        </p:grpSpPr>
        <p:sp>
          <p:nvSpPr>
            <p:cNvPr id="100" name="Rechteck 99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1" name="Gerade Verbindung mit Pfeil 100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02" name="Gerade Verbindung mit Pfeil 101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03" name="Gerade Verbindung mit Pfeil 102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04" name="Textfeld 103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Data </a:t>
              </a:r>
              <a:r>
                <a:rPr lang="en-US" sz="1000" b="1" dirty="0" err="1"/>
                <a:t>Sc</a:t>
              </a:r>
              <a:endParaRPr lang="en-US" sz="1000" b="1" dirty="0"/>
            </a:p>
          </p:txBody>
        </p:sp>
      </p:grpSp>
      <p:grpSp>
        <p:nvGrpSpPr>
          <p:cNvPr id="105" name="Gruppierung 104"/>
          <p:cNvGrpSpPr/>
          <p:nvPr/>
        </p:nvGrpSpPr>
        <p:grpSpPr>
          <a:xfrm>
            <a:off x="5375920" y="2303501"/>
            <a:ext cx="912101" cy="756084"/>
            <a:chOff x="5620371" y="2888940"/>
            <a:chExt cx="684076" cy="756084"/>
          </a:xfrm>
        </p:grpSpPr>
        <p:sp>
          <p:nvSpPr>
            <p:cNvPr id="106" name="Rechteck 105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7" name="Gerade Verbindung mit Pfeil 106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08" name="Gerade Verbindung mit Pfeil 107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09" name="Gerade Verbindung mit Pfeil 108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10" name="Textfeld 109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BI </a:t>
              </a:r>
              <a:r>
                <a:rPr lang="en-US" sz="1000" b="1" dirty="0" err="1"/>
                <a:t>Dev</a:t>
              </a:r>
              <a:endParaRPr lang="en-US" sz="1000" b="1" dirty="0"/>
            </a:p>
          </p:txBody>
        </p:sp>
      </p:grpSp>
      <p:pic>
        <p:nvPicPr>
          <p:cNvPr id="111" name="Bild 110" descr="Screen Shot 2017-03-19 at 19.53.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18" y="2513197"/>
            <a:ext cx="425191" cy="216024"/>
          </a:xfrm>
          <a:prstGeom prst="rect">
            <a:avLst/>
          </a:prstGeom>
        </p:spPr>
      </p:pic>
      <p:pic>
        <p:nvPicPr>
          <p:cNvPr id="112" name="Bild 111" descr="Screen Shot 2017-03-19 at 19.54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82" y="2534364"/>
            <a:ext cx="218276" cy="228021"/>
          </a:xfrm>
          <a:prstGeom prst="rect">
            <a:avLst/>
          </a:prstGeom>
        </p:spPr>
      </p:pic>
      <p:pic>
        <p:nvPicPr>
          <p:cNvPr id="113" name="Bild 112" descr="Screen Shot 2017-03-19 at 19.54.3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7" y="2511682"/>
            <a:ext cx="568107" cy="221795"/>
          </a:xfrm>
          <a:prstGeom prst="rect">
            <a:avLst/>
          </a:prstGeom>
        </p:spPr>
      </p:pic>
      <p:pic>
        <p:nvPicPr>
          <p:cNvPr id="114" name="Bild 113" descr="Screen Shot 2017-03-19 at 19.55.1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2530108"/>
            <a:ext cx="554728" cy="216024"/>
          </a:xfrm>
          <a:prstGeom prst="rect">
            <a:avLst/>
          </a:prstGeom>
        </p:spPr>
      </p:pic>
      <p:grpSp>
        <p:nvGrpSpPr>
          <p:cNvPr id="9" name="Gruppierung 8"/>
          <p:cNvGrpSpPr/>
          <p:nvPr/>
        </p:nvGrpSpPr>
        <p:grpSpPr>
          <a:xfrm>
            <a:off x="6816080" y="3140968"/>
            <a:ext cx="5040558" cy="2052228"/>
            <a:chOff x="5184068" y="2312876"/>
            <a:chExt cx="3780419" cy="205222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7" name="Rechteck 116"/>
            <p:cNvSpPr/>
            <p:nvPr/>
          </p:nvSpPr>
          <p:spPr bwMode="auto">
            <a:xfrm>
              <a:off x="5184068" y="2312876"/>
              <a:ext cx="3780419" cy="2052228"/>
            </a:xfrm>
            <a:prstGeom prst="rect">
              <a:avLst/>
            </a:prstGeom>
            <a:grpFill/>
            <a:ln w="76200" cmpd="sng">
              <a:solidFill>
                <a:srgbClr val="A6C700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ヒラギノ角ゴ Pro W3" charset="-128"/>
              </a:endParaRPr>
            </a:p>
          </p:txBody>
        </p:sp>
        <p:sp>
          <p:nvSpPr>
            <p:cNvPr id="118" name="Textfeld 117"/>
            <p:cNvSpPr txBox="1"/>
            <p:nvPr/>
          </p:nvSpPr>
          <p:spPr bwMode="auto">
            <a:xfrm>
              <a:off x="5220072" y="2348880"/>
              <a:ext cx="3636404" cy="88121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Notes-Medium" charset="0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High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level</a:t>
              </a:r>
              <a:r>
                <a:rPr kumimoji="0" lang="de-DE" sz="2400" b="0" u="none" strike="noStrike" kern="0" cap="none" spc="0" normalizeH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de-DE" sz="2400" b="0" u="none" strike="noStrike" kern="0" cap="none" spc="0" normalizeH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of</a:t>
              </a:r>
              <a:r>
                <a:rPr kumimoji="0" lang="de-DE" sz="2400" b="0" u="none" strike="noStrike" kern="0" cap="none" spc="0" normalizeH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de-DE" sz="2400" b="0" u="none" strike="noStrike" kern="0" cap="none" spc="0" normalizeH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sparsity</a:t>
              </a:r>
              <a:r>
                <a:rPr kumimoji="0" lang="de-DE" sz="2400" b="0" u="none" strike="noStrike" kern="0" cap="none" spc="0" normalizeH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: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classical</a:t>
              </a:r>
              <a:r>
                <a:rPr kumimoji="0" lang="de-DE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collaborative</a:t>
              </a:r>
              <a:r>
                <a:rPr kumimoji="0" lang="de-DE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fitering</a:t>
              </a:r>
              <a:r>
                <a:rPr kumimoji="0" lang="de-DE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(</a:t>
              </a:r>
              <a:r>
                <a:rPr lang="de-DE" sz="2400" b="0" dirty="0">
                  <a:solidFill>
                    <a:schemeClr val="accent6"/>
                  </a:solidFill>
                  <a:latin typeface="+mn-lt"/>
                </a:rPr>
                <a:t>incl.</a:t>
              </a:r>
              <a:r>
                <a:rPr kumimoji="0" lang="de-DE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matrix</a:t>
              </a:r>
              <a:r>
                <a:rPr kumimoji="0" lang="de-DE" sz="2400" b="0" u="none" strike="noStrike" kern="0" cap="none" spc="0" normalizeH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de-DE" sz="2400" b="0" u="none" strike="noStrike" kern="0" cap="none" spc="0" normalizeH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factorization</a:t>
              </a:r>
              <a:r>
                <a:rPr kumimoji="0" lang="de-DE" sz="2400" b="0" u="none" strike="noStrike" kern="0" cap="none" spc="0" normalizeH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)</a:t>
              </a:r>
              <a:r>
                <a:rPr lang="de-DE" sz="2400" b="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does</a:t>
              </a:r>
              <a:r>
                <a:rPr kumimoji="0" lang="de-DE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 not </a:t>
              </a:r>
              <a:r>
                <a:rPr kumimoji="0" lang="de-DE" sz="2400" b="0" u="none" strike="noStrike" kern="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</a:rPr>
                <a:t>work</a:t>
              </a:r>
              <a:endParaRPr lang="de-DE" sz="2400" b="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48" name="Titel 1"/>
          <p:cNvSpPr>
            <a:spLocks noGrp="1"/>
          </p:cNvSpPr>
          <p:nvPr>
            <p:ph type="title"/>
          </p:nvPr>
        </p:nvSpPr>
        <p:spPr>
          <a:xfrm>
            <a:off x="947737" y="886609"/>
            <a:ext cx="10296526" cy="9942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A5354"/>
                </a:solidFill>
              </a:rPr>
              <a:t>Collaborative filtering</a:t>
            </a:r>
            <a:br>
              <a:rPr lang="en-US" b="1" dirty="0">
                <a:solidFill>
                  <a:srgbClr val="0A5354"/>
                </a:solidFill>
              </a:rPr>
            </a:br>
            <a:r>
              <a:rPr lang="en-US" sz="2000" b="1" dirty="0">
                <a:solidFill>
                  <a:srgbClr val="0A5354"/>
                </a:solidFill>
              </a:rPr>
              <a:t>Reality: Ultra sparse User-Item Matrix and primarily implicit feedback </a:t>
            </a:r>
            <a:br>
              <a:rPr lang="de-DE" sz="2000" b="1" dirty="0">
                <a:solidFill>
                  <a:srgbClr val="0A5354"/>
                </a:solidFill>
              </a:rPr>
            </a:br>
            <a:endParaRPr lang="de-DE" sz="2000" b="1" dirty="0">
              <a:solidFill>
                <a:srgbClr val="0A53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0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el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9170"/>
              </p:ext>
            </p:extLst>
          </p:nvPr>
        </p:nvGraphicFramePr>
        <p:xfrm>
          <a:off x="1535493" y="2528900"/>
          <a:ext cx="4670502" cy="2920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0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Anna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Data </a:t>
                      </a:r>
                      <a:r>
                        <a:rPr lang="de-DE" sz="1200" dirty="0" err="1"/>
                        <a:t>Sci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Tim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John</a:t>
                      </a:r>
                      <a:endParaRPr lang="en-US" sz="1200" dirty="0"/>
                    </a:p>
                  </a:txBody>
                  <a:tcPr marL="121920" marR="121920" anchor="b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" name="Picture 3" descr="C:\Users\Niemann\Desktop\Diss\originals\1 Introduction\intro_user_female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62" y="3198855"/>
            <a:ext cx="360005" cy="2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ung 3"/>
          <p:cNvGrpSpPr/>
          <p:nvPr/>
        </p:nvGrpSpPr>
        <p:grpSpPr>
          <a:xfrm>
            <a:off x="2271406" y="2315987"/>
            <a:ext cx="912101" cy="756084"/>
            <a:chOff x="5620371" y="2888940"/>
            <a:chExt cx="684076" cy="756084"/>
          </a:xfrm>
        </p:grpSpPr>
        <p:sp>
          <p:nvSpPr>
            <p:cNvPr id="36" name="Rechteck 35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Bild 2" descr="Screen Shot 2017-03-19 at 19.53.2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833" y="3077634"/>
              <a:ext cx="238331" cy="258192"/>
            </a:xfrm>
            <a:prstGeom prst="rect">
              <a:avLst/>
            </a:prstGeom>
          </p:spPr>
        </p:pic>
        <p:cxnSp>
          <p:nvCxnSpPr>
            <p:cNvPr id="43" name="Gerade Verbindung mit Pfeil 42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erade Verbindung mit Pfeil 43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erade Verbindung mit Pfeil 44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Textfeld 45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Java D.</a:t>
              </a: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3081823" y="2315987"/>
            <a:ext cx="912101" cy="756084"/>
            <a:chOff x="5620371" y="2888940"/>
            <a:chExt cx="684076" cy="756084"/>
          </a:xfrm>
        </p:grpSpPr>
        <p:sp>
          <p:nvSpPr>
            <p:cNvPr id="49" name="Rechteck 48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1" name="Gerade Verbindung mit Pfeil 50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2" name="Gerade Verbindung mit Pfeil 51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3" name="Gerade Verbindung mit Pfeil 52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54" name="Textfeld 53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SAP Co</a:t>
              </a:r>
            </a:p>
          </p:txBody>
        </p:sp>
      </p:grpSp>
      <p:grpSp>
        <p:nvGrpSpPr>
          <p:cNvPr id="55" name="Gruppierung 54"/>
          <p:cNvGrpSpPr/>
          <p:nvPr/>
        </p:nvGrpSpPr>
        <p:grpSpPr>
          <a:xfrm>
            <a:off x="3830124" y="2305404"/>
            <a:ext cx="912101" cy="756084"/>
            <a:chOff x="5620371" y="2888940"/>
            <a:chExt cx="684076" cy="756084"/>
          </a:xfrm>
        </p:grpSpPr>
        <p:sp>
          <p:nvSpPr>
            <p:cNvPr id="56" name="Rechteck 55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8" name="Gerade Verbindung mit Pfeil 57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9" name="Gerade Verbindung mit Pfeil 58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0" name="Gerade Verbindung mit Pfeil 59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61" name="Textfeld 60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Data En</a:t>
              </a:r>
            </a:p>
          </p:txBody>
        </p:sp>
      </p:grpSp>
      <p:grpSp>
        <p:nvGrpSpPr>
          <p:cNvPr id="62" name="Gruppierung 61"/>
          <p:cNvGrpSpPr/>
          <p:nvPr/>
        </p:nvGrpSpPr>
        <p:grpSpPr>
          <a:xfrm>
            <a:off x="4617994" y="2305404"/>
            <a:ext cx="912101" cy="756084"/>
            <a:chOff x="5620371" y="2888940"/>
            <a:chExt cx="684076" cy="756084"/>
          </a:xfrm>
        </p:grpSpPr>
        <p:sp>
          <p:nvSpPr>
            <p:cNvPr id="63" name="Rechteck 62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Gerade Verbindung mit Pfeil 64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6" name="Gerade Verbindung mit Pfeil 65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7" name="Gerade Verbindung mit Pfeil 66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68" name="Textfeld 67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Data </a:t>
              </a:r>
              <a:r>
                <a:rPr lang="en-US" sz="1000" b="1" dirty="0" err="1"/>
                <a:t>Sc</a:t>
              </a:r>
              <a:endParaRPr lang="en-US" sz="1000" b="1" dirty="0"/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5386079" y="2307477"/>
            <a:ext cx="912101" cy="756084"/>
            <a:chOff x="5620371" y="2888940"/>
            <a:chExt cx="684076" cy="756084"/>
          </a:xfrm>
        </p:grpSpPr>
        <p:sp>
          <p:nvSpPr>
            <p:cNvPr id="70" name="Rechteck 69"/>
            <p:cNvSpPr>
              <a:spLocks noChangeAspect="1"/>
            </p:cNvSpPr>
            <p:nvPr/>
          </p:nvSpPr>
          <p:spPr>
            <a:xfrm>
              <a:off x="5683870" y="2911823"/>
              <a:ext cx="508310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2" name="Gerade Verbindung mit Pfeil 71"/>
            <p:cNvCxnSpPr/>
            <p:nvPr/>
          </p:nvCxnSpPr>
          <p:spPr>
            <a:xfrm flipV="1">
              <a:off x="5777423" y="3356992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3" name="Gerade Verbindung mit Pfeil 72"/>
            <p:cNvCxnSpPr/>
            <p:nvPr/>
          </p:nvCxnSpPr>
          <p:spPr>
            <a:xfrm flipV="1">
              <a:off x="5781090" y="3456620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4" name="Gerade Verbindung mit Pfeil 73"/>
            <p:cNvCxnSpPr/>
            <p:nvPr/>
          </p:nvCxnSpPr>
          <p:spPr>
            <a:xfrm flipV="1">
              <a:off x="5784757" y="3553945"/>
              <a:ext cx="32281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Textfeld 74"/>
            <p:cNvSpPr txBox="1"/>
            <p:nvPr/>
          </p:nvSpPr>
          <p:spPr>
            <a:xfrm>
              <a:off x="5620371" y="2888940"/>
              <a:ext cx="684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BI </a:t>
              </a:r>
              <a:r>
                <a:rPr lang="en-US" sz="1000" b="1" dirty="0" err="1"/>
                <a:t>Dev</a:t>
              </a:r>
              <a:endParaRPr lang="en-US" sz="1000" b="1" dirty="0"/>
            </a:p>
          </p:txBody>
        </p:sp>
      </p:grpSp>
      <p:pic>
        <p:nvPicPr>
          <p:cNvPr id="6" name="Bild 5" descr="Screen Shot 2017-03-19 at 19.53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77" y="2517173"/>
            <a:ext cx="425191" cy="216024"/>
          </a:xfrm>
          <a:prstGeom prst="rect">
            <a:avLst/>
          </a:prstGeom>
        </p:spPr>
      </p:pic>
      <p:pic>
        <p:nvPicPr>
          <p:cNvPr id="7" name="Bild 6" descr="Screen Shot 2017-03-19 at 19.54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41" y="2538340"/>
            <a:ext cx="218276" cy="228021"/>
          </a:xfrm>
          <a:prstGeom prst="rect">
            <a:avLst/>
          </a:prstGeom>
        </p:spPr>
      </p:pic>
      <p:pic>
        <p:nvPicPr>
          <p:cNvPr id="8" name="Bild 7" descr="Screen Shot 2017-03-19 at 19.54.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36" y="2515658"/>
            <a:ext cx="568107" cy="221795"/>
          </a:xfrm>
          <a:prstGeom prst="rect">
            <a:avLst/>
          </a:prstGeom>
        </p:spPr>
      </p:pic>
      <p:pic>
        <p:nvPicPr>
          <p:cNvPr id="10" name="Bild 9" descr="Screen Shot 2017-03-19 at 19.55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95" y="2534084"/>
            <a:ext cx="554728" cy="216024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1429858" y="3817572"/>
            <a:ext cx="768085" cy="4320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3"/>
          <p:cNvSpPr txBox="1"/>
          <p:nvPr/>
        </p:nvSpPr>
        <p:spPr>
          <a:xfrm>
            <a:off x="642959" y="3665775"/>
            <a:ext cx="145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GB" dirty="0">
                <a:solidFill>
                  <a:srgbClr val="808080"/>
                </a:solidFill>
                <a:latin typeface="Arial"/>
                <a:cs typeface="Myriad Pro"/>
              </a:rPr>
              <a:t>Data Scientists</a:t>
            </a:r>
          </a:p>
        </p:txBody>
      </p:sp>
      <p:pic>
        <p:nvPicPr>
          <p:cNvPr id="57" name="Bild 56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63" y="3745564"/>
            <a:ext cx="344235" cy="258176"/>
          </a:xfrm>
          <a:prstGeom prst="rect">
            <a:avLst/>
          </a:prstGeom>
        </p:spPr>
      </p:pic>
      <p:pic>
        <p:nvPicPr>
          <p:cNvPr id="64" name="Bild 63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86" y="3781568"/>
            <a:ext cx="344235" cy="258176"/>
          </a:xfrm>
          <a:prstGeom prst="rect">
            <a:avLst/>
          </a:prstGeom>
        </p:spPr>
      </p:pic>
      <p:pic>
        <p:nvPicPr>
          <p:cNvPr id="71" name="Bild 70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13" y="3739416"/>
            <a:ext cx="344235" cy="258176"/>
          </a:xfrm>
          <a:prstGeom prst="rect">
            <a:avLst/>
          </a:prstGeom>
        </p:spPr>
      </p:pic>
      <p:sp>
        <p:nvSpPr>
          <p:cNvPr id="81" name="Rechteck 80"/>
          <p:cNvSpPr/>
          <p:nvPr/>
        </p:nvSpPr>
        <p:spPr>
          <a:xfrm>
            <a:off x="1496678" y="4401418"/>
            <a:ext cx="768085" cy="4320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3"/>
          <p:cNvSpPr txBox="1"/>
          <p:nvPr/>
        </p:nvSpPr>
        <p:spPr>
          <a:xfrm>
            <a:off x="661772" y="4249621"/>
            <a:ext cx="177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808080"/>
                </a:solidFill>
                <a:latin typeface="Arial"/>
                <a:cs typeface="Myriad Pro"/>
              </a:rPr>
              <a:t>Skilled </a:t>
            </a:r>
          </a:p>
          <a:p>
            <a:r>
              <a:rPr lang="en-GB" dirty="0">
                <a:solidFill>
                  <a:srgbClr val="808080"/>
                </a:solidFill>
                <a:latin typeface="Arial"/>
                <a:cs typeface="Myriad Pro"/>
              </a:rPr>
              <a:t>in Java</a:t>
            </a:r>
          </a:p>
        </p:txBody>
      </p:sp>
      <p:pic>
        <p:nvPicPr>
          <p:cNvPr id="83" name="Bild 82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92" y="4329410"/>
            <a:ext cx="344235" cy="258176"/>
          </a:xfrm>
          <a:prstGeom prst="rect">
            <a:avLst/>
          </a:prstGeom>
        </p:spPr>
      </p:pic>
      <p:pic>
        <p:nvPicPr>
          <p:cNvPr id="84" name="Bild 83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05" y="4495500"/>
            <a:ext cx="344235" cy="258176"/>
          </a:xfrm>
          <a:prstGeom prst="rect">
            <a:avLst/>
          </a:prstGeom>
        </p:spPr>
      </p:pic>
      <p:pic>
        <p:nvPicPr>
          <p:cNvPr id="85" name="Bild 84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33" y="4323262"/>
            <a:ext cx="344235" cy="258176"/>
          </a:xfrm>
          <a:prstGeom prst="rect">
            <a:avLst/>
          </a:prstGeom>
        </p:spPr>
      </p:pic>
      <p:sp>
        <p:nvSpPr>
          <p:cNvPr id="86" name="Rechteck 85"/>
          <p:cNvSpPr/>
          <p:nvPr/>
        </p:nvSpPr>
        <p:spPr>
          <a:xfrm>
            <a:off x="1496678" y="4977482"/>
            <a:ext cx="768085" cy="4320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feld 3"/>
          <p:cNvSpPr txBox="1"/>
          <p:nvPr/>
        </p:nvSpPr>
        <p:spPr>
          <a:xfrm>
            <a:off x="661772" y="4933696"/>
            <a:ext cx="17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808080"/>
                </a:solidFill>
                <a:latin typeface="Arial"/>
                <a:cs typeface="Myriad Pro"/>
              </a:rPr>
              <a:t>BI </a:t>
            </a:r>
            <a:r>
              <a:rPr lang="en-GB" dirty="0" err="1">
                <a:solidFill>
                  <a:srgbClr val="808080"/>
                </a:solidFill>
                <a:latin typeface="Arial"/>
                <a:cs typeface="Myriad Pro"/>
              </a:rPr>
              <a:t>Dev</a:t>
            </a:r>
            <a:endParaRPr lang="en-GB" dirty="0">
              <a:solidFill>
                <a:srgbClr val="808080"/>
              </a:solidFill>
              <a:latin typeface="Arial"/>
              <a:cs typeface="Myriad Pro"/>
            </a:endParaRPr>
          </a:p>
        </p:txBody>
      </p:sp>
      <p:pic>
        <p:nvPicPr>
          <p:cNvPr id="88" name="Bild 87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97" y="4861688"/>
            <a:ext cx="344235" cy="258176"/>
          </a:xfrm>
          <a:prstGeom prst="rect">
            <a:avLst/>
          </a:prstGeom>
        </p:spPr>
      </p:pic>
      <p:pic>
        <p:nvPicPr>
          <p:cNvPr id="89" name="Bild 88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13" y="5071564"/>
            <a:ext cx="344235" cy="258176"/>
          </a:xfrm>
          <a:prstGeom prst="rect">
            <a:avLst/>
          </a:prstGeom>
        </p:spPr>
      </p:pic>
      <p:pic>
        <p:nvPicPr>
          <p:cNvPr id="90" name="Bild 89" descr="user_man_person_mens_r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24" y="4899326"/>
            <a:ext cx="344235" cy="258176"/>
          </a:xfrm>
          <a:prstGeom prst="rect">
            <a:avLst/>
          </a:prstGeom>
        </p:spPr>
      </p:pic>
      <p:sp>
        <p:nvSpPr>
          <p:cNvPr id="91" name="Inhaltsplatzhalter 2"/>
          <p:cNvSpPr>
            <a:spLocks noGrp="1"/>
          </p:cNvSpPr>
          <p:nvPr>
            <p:ph idx="1"/>
          </p:nvPr>
        </p:nvSpPr>
        <p:spPr bwMode="gray">
          <a:xfrm>
            <a:off x="6624059" y="2321292"/>
            <a:ext cx="5482764" cy="3123932"/>
          </a:xfrm>
          <a:prstGeom prst="rect">
            <a:avLst/>
          </a:prstGeo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Pseudo CF</a:t>
            </a:r>
            <a:r>
              <a:rPr kumimoji="0" lang="de-DE" sz="200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:</a:t>
            </a:r>
            <a:endParaRPr kumimoji="0" lang="de-DE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  <a:p>
            <a:pPr marL="342900" lvl="1" indent="-342900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Cluster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users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based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on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...</a:t>
            </a:r>
          </a:p>
          <a:p>
            <a:pPr marL="696913" lvl="3" indent="-342900">
              <a:spcAft>
                <a:spcPts val="0"/>
              </a:spcAft>
              <a:buFont typeface="Symbol" charset="2"/>
              <a:buChar char="-"/>
            </a:pP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jobrole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</a:p>
          <a:p>
            <a:pPr marL="696913" lvl="3" indent="-342900">
              <a:spcAft>
                <a:spcPts val="0"/>
              </a:spcAft>
              <a:buFont typeface="Symbol" charset="2"/>
              <a:buChar char="-"/>
            </a:pP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skills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</a:p>
          <a:p>
            <a:pPr marL="696913" lvl="3" indent="-342900">
              <a:spcAft>
                <a:spcPts val="0"/>
              </a:spcAft>
              <a:buFont typeface="Symbol" charset="2"/>
              <a:buChar char="-"/>
            </a:pP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field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of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study</a:t>
            </a:r>
            <a:endParaRPr lang="de-DE" sz="2000" kern="0" dirty="0">
              <a:solidFill>
                <a:sysClr val="windowText" lastClr="000000"/>
              </a:solidFill>
              <a:latin typeface="+mn-lt"/>
            </a:endParaRP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Recommend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items</a:t>
            </a:r>
            <a:r>
              <a:rPr kumimoji="0" lang="de-DE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that</a:t>
            </a:r>
            <a:r>
              <a:rPr kumimoji="0" lang="de-DE" sz="200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de-DE" sz="200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simila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r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users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(= 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clusters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) 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interacted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  <a:r>
              <a:rPr lang="de-DE" sz="2000" kern="0" dirty="0" err="1">
                <a:solidFill>
                  <a:sysClr val="windowText" lastClr="000000"/>
                </a:solidFill>
                <a:latin typeface="+mn-lt"/>
              </a:rPr>
              <a:t>with</a:t>
            </a:r>
            <a:r>
              <a:rPr lang="de-DE" sz="2000" kern="0" dirty="0">
                <a:solidFill>
                  <a:sysClr val="windowText" lastClr="000000"/>
                </a:solidFill>
                <a:latin typeface="+mn-lt"/>
              </a:rPr>
              <a:t> </a:t>
            </a:r>
          </a:p>
        </p:txBody>
      </p:sp>
      <p:sp>
        <p:nvSpPr>
          <p:cNvPr id="132" name="Rechteck 131"/>
          <p:cNvSpPr/>
          <p:nvPr/>
        </p:nvSpPr>
        <p:spPr>
          <a:xfrm>
            <a:off x="488336" y="3114064"/>
            <a:ext cx="5703675" cy="1143028"/>
          </a:xfrm>
          <a:prstGeom prst="rect">
            <a:avLst/>
          </a:prstGeom>
          <a:noFill/>
          <a:ln w="76200" cap="flat" cmpd="sng" algn="ctr">
            <a:solidFill>
              <a:srgbClr val="9FDA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" name="Gruppierung 10"/>
          <p:cNvGrpSpPr/>
          <p:nvPr/>
        </p:nvGrpSpPr>
        <p:grpSpPr>
          <a:xfrm>
            <a:off x="2159563" y="2312876"/>
            <a:ext cx="7344816" cy="4337598"/>
            <a:chOff x="1619672" y="2312876"/>
            <a:chExt cx="5508612" cy="4337598"/>
          </a:xfrm>
        </p:grpSpPr>
        <p:sp>
          <p:nvSpPr>
            <p:cNvPr id="133" name="Rechteck 132"/>
            <p:cNvSpPr/>
            <p:nvPr/>
          </p:nvSpPr>
          <p:spPr bwMode="auto">
            <a:xfrm>
              <a:off x="4067945" y="2312876"/>
              <a:ext cx="576063" cy="3168352"/>
            </a:xfrm>
            <a:prstGeom prst="rect">
              <a:avLst/>
            </a:prstGeom>
            <a:noFill/>
            <a:ln w="76200" cmpd="sng">
              <a:solidFill>
                <a:srgbClr val="017667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ヒラギノ角ゴ Pro W3" charset="-128"/>
              </a:endParaRPr>
            </a:p>
          </p:txBody>
        </p:sp>
        <p:grpSp>
          <p:nvGrpSpPr>
            <p:cNvPr id="134" name="Gruppierung 133"/>
            <p:cNvGrpSpPr/>
            <p:nvPr/>
          </p:nvGrpSpPr>
          <p:grpSpPr>
            <a:xfrm>
              <a:off x="1619672" y="5733256"/>
              <a:ext cx="5508612" cy="917218"/>
              <a:chOff x="5184068" y="2312876"/>
              <a:chExt cx="5508612" cy="917218"/>
            </a:xfrm>
          </p:grpSpPr>
          <p:sp>
            <p:nvSpPr>
              <p:cNvPr id="135" name="Rechteck 134"/>
              <p:cNvSpPr/>
              <p:nvPr/>
            </p:nvSpPr>
            <p:spPr bwMode="auto">
              <a:xfrm>
                <a:off x="5184068" y="2312876"/>
                <a:ext cx="4716524" cy="549442"/>
              </a:xfrm>
              <a:prstGeom prst="rect">
                <a:avLst/>
              </a:prstGeom>
              <a:solidFill>
                <a:schemeClr val="accent2">
                  <a:lumMod val="10000"/>
                  <a:lumOff val="90000"/>
                  <a:alpha val="63000"/>
                </a:schemeClr>
              </a:solidFill>
              <a:ln w="76200" cmpd="sng">
                <a:solidFill>
                  <a:srgbClr val="017667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ヒラギノ角ゴ Pro W3" charset="-128"/>
                </a:endParaRPr>
              </a:p>
            </p:txBody>
          </p:sp>
          <p:sp>
            <p:nvSpPr>
              <p:cNvPr id="136" name="Textfeld 135"/>
              <p:cNvSpPr txBox="1"/>
              <p:nvPr/>
            </p:nvSpPr>
            <p:spPr bwMode="auto">
              <a:xfrm>
                <a:off x="5220072" y="2348880"/>
                <a:ext cx="5472608" cy="88121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1" i="0" u="none" strike="noStrike" kern="0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Notes-Medium" charset="0"/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New item </a:t>
                </a:r>
                <a:r>
                  <a:rPr kumimoji="0" lang="de-DE" sz="2400" b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problem</a:t>
                </a:r>
                <a:r>
                  <a:rPr kumimoji="0" lang="de-DE" sz="24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 </a:t>
                </a:r>
                <a:r>
                  <a:rPr kumimoji="0" lang="de-DE" sz="2400" b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remains</a:t>
                </a:r>
                <a:r>
                  <a:rPr kumimoji="0" lang="de-DE" sz="24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...</a:t>
                </a:r>
                <a:endParaRPr lang="de-DE" sz="2400" b="0" dirty="0">
                  <a:latin typeface="+mn-lt"/>
                </a:endParaRPr>
              </a:p>
            </p:txBody>
          </p:sp>
        </p:grpSp>
      </p:grpSp>
      <p:sp>
        <p:nvSpPr>
          <p:cNvPr id="77" name="Titel 1"/>
          <p:cNvSpPr>
            <a:spLocks noGrp="1"/>
          </p:cNvSpPr>
          <p:nvPr>
            <p:ph type="title"/>
          </p:nvPr>
        </p:nvSpPr>
        <p:spPr>
          <a:xfrm>
            <a:off x="947737" y="886609"/>
            <a:ext cx="10296526" cy="9942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A5354"/>
                </a:solidFill>
              </a:rPr>
              <a:t>Collaborative filtering</a:t>
            </a:r>
            <a:br>
              <a:rPr lang="en-US" b="1" dirty="0">
                <a:solidFill>
                  <a:srgbClr val="0A5354"/>
                </a:solidFill>
              </a:rPr>
            </a:br>
            <a:r>
              <a:rPr lang="en-US" sz="2000" b="1" dirty="0">
                <a:solidFill>
                  <a:srgbClr val="0A5354"/>
                </a:solidFill>
              </a:rPr>
              <a:t>Reality: Ultra sparse User-Item Matrix and primarily implicit feedback </a:t>
            </a:r>
            <a:br>
              <a:rPr lang="de-DE" sz="2000" b="1" dirty="0">
                <a:solidFill>
                  <a:srgbClr val="0A5354"/>
                </a:solidFill>
              </a:rPr>
            </a:br>
            <a:endParaRPr lang="de-DE" sz="2000" b="1" dirty="0">
              <a:solidFill>
                <a:srgbClr val="0A53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br>
              <a:rPr lang="de-DE" dirty="0"/>
            </a:br>
            <a:r>
              <a:rPr lang="de-DE" sz="1800" dirty="0" err="1"/>
              <a:t>Example</a:t>
            </a:r>
            <a:r>
              <a:rPr lang="de-DE" sz="1800" dirty="0"/>
              <a:t>: </a:t>
            </a:r>
            <a:r>
              <a:rPr lang="de-DE" sz="1800" dirty="0" err="1"/>
              <a:t>semantic</a:t>
            </a:r>
            <a:r>
              <a:rPr lang="de-DE" sz="1800" dirty="0"/>
              <a:t> </a:t>
            </a:r>
            <a:r>
              <a:rPr lang="de-DE" sz="1800" dirty="0" err="1"/>
              <a:t>search</a:t>
            </a:r>
            <a:endParaRPr lang="de-DE" sz="1800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479376" y="2060849"/>
            <a:ext cx="3237606" cy="2664297"/>
            <a:chOff x="6189916" y="5710138"/>
            <a:chExt cx="2391344" cy="1532883"/>
          </a:xfrm>
        </p:grpSpPr>
        <p:sp>
          <p:nvSpPr>
            <p:cNvPr id="7" name="Rechteck 6"/>
            <p:cNvSpPr/>
            <p:nvPr/>
          </p:nvSpPr>
          <p:spPr>
            <a:xfrm>
              <a:off x="6189916" y="5710138"/>
              <a:ext cx="1941294" cy="15328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CFDC0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indent="-177800" algn="ctr">
                <a:spcBef>
                  <a:spcPts val="500"/>
                </a:spcBef>
                <a:buClr>
                  <a:srgbClr val="006567"/>
                </a:buClr>
                <a:buFont typeface="Arial" pitchFamily="34" charset="0"/>
                <a:buChar char="•"/>
                <a:defRPr/>
              </a:pPr>
              <a:endParaRPr lang="de-DE" sz="1600" kern="0">
                <a:solidFill>
                  <a:srgbClr val="333333"/>
                </a:solidFill>
                <a:latin typeface="Arial"/>
              </a:endParaRPr>
            </a:p>
          </p:txBody>
        </p:sp>
        <p:pic>
          <p:nvPicPr>
            <p:cNvPr id="8" name="Bild 7" descr="FabianAbel_x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611" y="5784300"/>
              <a:ext cx="417981" cy="430796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6721778" y="5792997"/>
              <a:ext cx="83097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1600" kern="0" dirty="0">
                  <a:solidFill>
                    <a:srgbClr val="333333"/>
                  </a:solidFill>
                  <a:latin typeface="Arial"/>
                </a:rPr>
                <a:t>Fabian Abel</a:t>
              </a: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6721777" y="5958714"/>
              <a:ext cx="185948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1600" b="1" kern="0" dirty="0">
                  <a:solidFill>
                    <a:srgbClr val="333333"/>
                  </a:solidFill>
                  <a:latin typeface="Arial"/>
                </a:rPr>
                <a:t>Data Mining Expert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6250611" y="6274450"/>
              <a:ext cx="446442" cy="1416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1600" b="1" kern="0" dirty="0">
                  <a:solidFill>
                    <a:srgbClr val="333333"/>
                  </a:solidFill>
                  <a:latin typeface="Arial"/>
                </a:rPr>
                <a:t>Skills: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6252357" y="6498779"/>
              <a:ext cx="92363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1600" b="1" kern="0" dirty="0" err="1">
                  <a:solidFill>
                    <a:srgbClr val="333333"/>
                  </a:solidFill>
                  <a:latin typeface="Arial"/>
                </a:rPr>
                <a:t>Interests</a:t>
              </a:r>
              <a:r>
                <a:rPr lang="de-DE" sz="1600" b="1" kern="0" dirty="0">
                  <a:solidFill>
                    <a:srgbClr val="333333"/>
                  </a:solidFill>
                  <a:latin typeface="Arial"/>
                </a:rPr>
                <a:t>: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6748369" y="6276196"/>
              <a:ext cx="7869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1600" kern="0" dirty="0">
                  <a:solidFill>
                    <a:srgbClr val="333333"/>
                  </a:solidFill>
                  <a:latin typeface="Arial"/>
                </a:rPr>
                <a:t>ML, j2ee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6987707" y="6497293"/>
              <a:ext cx="7187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1600" kern="0" dirty="0" err="1">
                  <a:solidFill>
                    <a:srgbClr val="333333"/>
                  </a:solidFill>
                  <a:latin typeface="Arial"/>
                </a:rPr>
                <a:t>Hadoop</a:t>
              </a:r>
              <a:endParaRPr lang="de-DE" sz="1600" kern="0" dirty="0">
                <a:solidFill>
                  <a:srgbClr val="333333"/>
                </a:solidFill>
                <a:latin typeface="Arial"/>
              </a:endParaRPr>
            </a:p>
          </p:txBody>
        </p:sp>
      </p:grpSp>
      <p:sp>
        <p:nvSpPr>
          <p:cNvPr id="43" name="Textfeld 42"/>
          <p:cNvSpPr txBox="1"/>
          <p:nvPr/>
        </p:nvSpPr>
        <p:spPr>
          <a:xfrm>
            <a:off x="551382" y="3861048"/>
            <a:ext cx="10600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000"/>
              </a:spcBef>
              <a:buClr>
                <a:srgbClr val="006567"/>
              </a:buClr>
              <a:defRPr/>
            </a:pPr>
            <a:r>
              <a:rPr lang="de-DE" sz="1600" b="1" kern="0" dirty="0">
                <a:solidFill>
                  <a:srgbClr val="333333"/>
                </a:solidFill>
                <a:latin typeface="Arial"/>
              </a:rPr>
              <a:t>Education: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1667506" y="3861048"/>
            <a:ext cx="9105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000"/>
              </a:spcBef>
              <a:buClr>
                <a:srgbClr val="006567"/>
              </a:buClr>
              <a:defRPr/>
            </a:pPr>
            <a:r>
              <a:rPr lang="de-DE" sz="1600" kern="0" dirty="0">
                <a:solidFill>
                  <a:srgbClr val="333333"/>
                </a:solidFill>
                <a:latin typeface="Arial"/>
              </a:rPr>
              <a:t>Informatik</a:t>
            </a:r>
          </a:p>
        </p:txBody>
      </p:sp>
      <p:grpSp>
        <p:nvGrpSpPr>
          <p:cNvPr id="4" name="Gruppierung 3"/>
          <p:cNvGrpSpPr/>
          <p:nvPr/>
        </p:nvGrpSpPr>
        <p:grpSpPr>
          <a:xfrm>
            <a:off x="8076220" y="1844824"/>
            <a:ext cx="3031083" cy="4392488"/>
            <a:chOff x="8076220" y="1844824"/>
            <a:chExt cx="3031083" cy="4392488"/>
          </a:xfrm>
        </p:grpSpPr>
        <p:sp>
          <p:nvSpPr>
            <p:cNvPr id="54" name="Geschweifte Klammer rechts 53"/>
            <p:cNvSpPr/>
            <p:nvPr/>
          </p:nvSpPr>
          <p:spPr>
            <a:xfrm>
              <a:off x="8076220" y="1844824"/>
              <a:ext cx="216024" cy="4392488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grpSp>
          <p:nvGrpSpPr>
            <p:cNvPr id="3" name="Gruppierung 2"/>
            <p:cNvGrpSpPr/>
            <p:nvPr/>
          </p:nvGrpSpPr>
          <p:grpSpPr>
            <a:xfrm>
              <a:off x="8436260" y="2528900"/>
              <a:ext cx="2671043" cy="3240360"/>
              <a:chOff x="8436260" y="2528900"/>
              <a:chExt cx="2671043" cy="3240360"/>
            </a:xfrm>
          </p:grpSpPr>
          <p:pic>
            <p:nvPicPr>
              <p:cNvPr id="46" name="Bild 45" descr="elasticsearch-logo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8428" y="2528900"/>
                <a:ext cx="1158875" cy="1158875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headEnd type="none"/>
                <a:tailEnd type="triangle"/>
              </a:ln>
              <a:effectLst/>
            </p:spPr>
          </p:pic>
          <p:sp>
            <p:nvSpPr>
              <p:cNvPr id="48" name="Textfeld 3"/>
              <p:cNvSpPr txBox="1"/>
              <p:nvPr/>
            </p:nvSpPr>
            <p:spPr>
              <a:xfrm>
                <a:off x="8436260" y="2643299"/>
                <a:ext cx="1620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2400" b="1" dirty="0">
                    <a:solidFill>
                      <a:srgbClr val="808080"/>
                    </a:solidFill>
                    <a:latin typeface="Arial"/>
                    <a:cs typeface="Myriad Pro"/>
                  </a:rPr>
                  <a:t>ES query</a:t>
                </a:r>
                <a:endParaRPr lang="de-DE" sz="2400" b="1" dirty="0">
                  <a:solidFill>
                    <a:srgbClr val="808080"/>
                  </a:solidFill>
                  <a:latin typeface="Arial"/>
                  <a:cs typeface="Myriad Pro"/>
                </a:endParaRPr>
              </a:p>
            </p:txBody>
          </p:sp>
          <p:grpSp>
            <p:nvGrpSpPr>
              <p:cNvPr id="50" name="Gruppierung 49"/>
              <p:cNvGrpSpPr/>
              <p:nvPr/>
            </p:nvGrpSpPr>
            <p:grpSpPr>
              <a:xfrm>
                <a:off x="9823836" y="4884330"/>
                <a:ext cx="631304" cy="580130"/>
                <a:chOff x="7272300" y="5769260"/>
                <a:chExt cx="354471" cy="400110"/>
              </a:xfrm>
            </p:grpSpPr>
            <p:sp>
              <p:nvSpPr>
                <p:cNvPr id="63" name="Rechteck 62"/>
                <p:cNvSpPr>
                  <a:spLocks noChangeAspect="1"/>
                </p:cNvSpPr>
                <p:nvPr/>
              </p:nvSpPr>
              <p:spPr>
                <a:xfrm>
                  <a:off x="7327127" y="5827343"/>
                  <a:ext cx="245243" cy="2879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80808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177800" marR="0" lvl="0" indent="-177800" algn="ctr" defTabSz="914400" eaLnBrk="1" fontAlgn="auto" latinLnBrk="0" hangingPunct="1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006567"/>
                    </a:buClr>
                    <a:buSzTx/>
                    <a:buFont typeface="Arial" pitchFamily="34" charset="0"/>
                    <a:buChar char="•"/>
                    <a:tabLst/>
                    <a:defRPr/>
                  </a:pPr>
                  <a:endParaRPr kumimoji="0" lang="de-DE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Textfeld 3"/>
                <p:cNvSpPr txBox="1"/>
                <p:nvPr/>
              </p:nvSpPr>
              <p:spPr>
                <a:xfrm>
                  <a:off x="7272300" y="5769260"/>
                  <a:ext cx="3544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2400"/>
                    </a:spcBef>
                  </a:pPr>
                  <a:endParaRPr lang="de-DE" sz="2000" b="1" dirty="0">
                    <a:solidFill>
                      <a:srgbClr val="808080"/>
                    </a:solidFill>
                    <a:latin typeface="Arial"/>
                    <a:cs typeface="Myriad Pro"/>
                  </a:endParaRPr>
                </a:p>
              </p:txBody>
            </p:sp>
            <p:cxnSp>
              <p:nvCxnSpPr>
                <p:cNvPr id="65" name="Gerade Verbindung mit Pfeil 64"/>
                <p:cNvCxnSpPr/>
                <p:nvPr/>
              </p:nvCxnSpPr>
              <p:spPr>
                <a:xfrm flipV="1">
                  <a:off x="7357334" y="5913276"/>
                  <a:ext cx="17881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66" name="Gerade Verbindung mit Pfeil 65"/>
                <p:cNvCxnSpPr/>
                <p:nvPr/>
              </p:nvCxnSpPr>
              <p:spPr>
                <a:xfrm flipV="1">
                  <a:off x="7361977" y="5985284"/>
                  <a:ext cx="17881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grpSp>
            <p:nvGrpSpPr>
              <p:cNvPr id="51" name="Gruppierung 50"/>
              <p:cNvGrpSpPr/>
              <p:nvPr/>
            </p:nvGrpSpPr>
            <p:grpSpPr>
              <a:xfrm>
                <a:off x="9976236" y="5036730"/>
                <a:ext cx="631304" cy="580130"/>
                <a:chOff x="7272300" y="5769260"/>
                <a:chExt cx="354471" cy="400110"/>
              </a:xfrm>
            </p:grpSpPr>
            <p:sp>
              <p:nvSpPr>
                <p:cNvPr id="59" name="Rechteck 58"/>
                <p:cNvSpPr>
                  <a:spLocks noChangeAspect="1"/>
                </p:cNvSpPr>
                <p:nvPr/>
              </p:nvSpPr>
              <p:spPr>
                <a:xfrm>
                  <a:off x="7327127" y="5827343"/>
                  <a:ext cx="245243" cy="2879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80808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177800" marR="0" lvl="0" indent="-177800" algn="ctr" defTabSz="914400" eaLnBrk="1" fontAlgn="auto" latinLnBrk="0" hangingPunct="1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006567"/>
                    </a:buClr>
                    <a:buSzTx/>
                    <a:buFont typeface="Arial" pitchFamily="34" charset="0"/>
                    <a:buChar char="•"/>
                    <a:tabLst/>
                    <a:defRPr/>
                  </a:pPr>
                  <a:endParaRPr kumimoji="0" lang="de-DE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Textfeld 3"/>
                <p:cNvSpPr txBox="1"/>
                <p:nvPr/>
              </p:nvSpPr>
              <p:spPr>
                <a:xfrm>
                  <a:off x="7272300" y="5769260"/>
                  <a:ext cx="3544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2400"/>
                    </a:spcBef>
                  </a:pPr>
                  <a:endParaRPr lang="de-DE" sz="2000" b="1" dirty="0">
                    <a:solidFill>
                      <a:srgbClr val="808080"/>
                    </a:solidFill>
                    <a:latin typeface="Arial"/>
                    <a:cs typeface="Myriad Pro"/>
                  </a:endParaRPr>
                </a:p>
              </p:txBody>
            </p:sp>
            <p:cxnSp>
              <p:nvCxnSpPr>
                <p:cNvPr id="61" name="Gerade Verbindung mit Pfeil 60"/>
                <p:cNvCxnSpPr/>
                <p:nvPr/>
              </p:nvCxnSpPr>
              <p:spPr>
                <a:xfrm flipV="1">
                  <a:off x="7357334" y="5913276"/>
                  <a:ext cx="17881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62" name="Gerade Verbindung mit Pfeil 61"/>
                <p:cNvCxnSpPr/>
                <p:nvPr/>
              </p:nvCxnSpPr>
              <p:spPr>
                <a:xfrm flipV="1">
                  <a:off x="7361977" y="5985284"/>
                  <a:ext cx="17881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grpSp>
            <p:nvGrpSpPr>
              <p:cNvPr id="52" name="Gruppierung 51"/>
              <p:cNvGrpSpPr/>
              <p:nvPr/>
            </p:nvGrpSpPr>
            <p:grpSpPr>
              <a:xfrm>
                <a:off x="10128636" y="5189130"/>
                <a:ext cx="631304" cy="580130"/>
                <a:chOff x="7272300" y="5769260"/>
                <a:chExt cx="354471" cy="400110"/>
              </a:xfrm>
            </p:grpSpPr>
            <p:sp>
              <p:nvSpPr>
                <p:cNvPr id="55" name="Rechteck 54"/>
                <p:cNvSpPr>
                  <a:spLocks noChangeAspect="1"/>
                </p:cNvSpPr>
                <p:nvPr/>
              </p:nvSpPr>
              <p:spPr>
                <a:xfrm>
                  <a:off x="7327127" y="5827343"/>
                  <a:ext cx="245243" cy="2879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80808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177800" marR="0" lvl="0" indent="-177800" algn="ctr" defTabSz="914400" eaLnBrk="1" fontAlgn="auto" latinLnBrk="0" hangingPunct="1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006567"/>
                    </a:buClr>
                    <a:buSzTx/>
                    <a:buFont typeface="Arial" pitchFamily="34" charset="0"/>
                    <a:buChar char="•"/>
                    <a:tabLst/>
                    <a:defRPr/>
                  </a:pPr>
                  <a:endParaRPr kumimoji="0" lang="de-DE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feld 3"/>
                <p:cNvSpPr txBox="1"/>
                <p:nvPr/>
              </p:nvSpPr>
              <p:spPr>
                <a:xfrm>
                  <a:off x="7272300" y="5769260"/>
                  <a:ext cx="3544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2400"/>
                    </a:spcBef>
                  </a:pPr>
                  <a:endParaRPr lang="de-DE" sz="2000" b="1" dirty="0">
                    <a:solidFill>
                      <a:srgbClr val="808080"/>
                    </a:solidFill>
                    <a:latin typeface="Arial"/>
                    <a:cs typeface="Myriad Pro"/>
                  </a:endParaRPr>
                </a:p>
              </p:txBody>
            </p:sp>
            <p:cxnSp>
              <p:nvCxnSpPr>
                <p:cNvPr id="57" name="Gerade Verbindung mit Pfeil 56"/>
                <p:cNvCxnSpPr/>
                <p:nvPr/>
              </p:nvCxnSpPr>
              <p:spPr>
                <a:xfrm flipV="1">
                  <a:off x="7357334" y="5913276"/>
                  <a:ext cx="17881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58" name="Gerade Verbindung mit Pfeil 57"/>
                <p:cNvCxnSpPr/>
                <p:nvPr/>
              </p:nvCxnSpPr>
              <p:spPr>
                <a:xfrm flipV="1">
                  <a:off x="7361977" y="5985284"/>
                  <a:ext cx="17881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53" name="Textfeld 3"/>
              <p:cNvSpPr txBox="1"/>
              <p:nvPr/>
            </p:nvSpPr>
            <p:spPr>
              <a:xfrm>
                <a:off x="8959740" y="4221088"/>
                <a:ext cx="13321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2400" b="1" dirty="0" err="1">
                    <a:solidFill>
                      <a:srgbClr val="808080"/>
                    </a:solidFill>
                    <a:latin typeface="Arial"/>
                    <a:cs typeface="Myriad Pro"/>
                  </a:rPr>
                  <a:t>TFxIDF</a:t>
                </a:r>
                <a:endParaRPr lang="en-GB" sz="2400" b="1" dirty="0">
                  <a:solidFill>
                    <a:srgbClr val="808080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68" name="Pfeil nach rechts 67"/>
              <p:cNvSpPr/>
              <p:nvPr/>
            </p:nvSpPr>
            <p:spPr>
              <a:xfrm>
                <a:off x="8796300" y="3140968"/>
                <a:ext cx="756084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Pfeil nach rechts 68"/>
              <p:cNvSpPr/>
              <p:nvPr/>
            </p:nvSpPr>
            <p:spPr>
              <a:xfrm rot="5400000">
                <a:off x="10192166" y="4248802"/>
                <a:ext cx="68407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" name="Gruppierung 4"/>
          <p:cNvGrpSpPr/>
          <p:nvPr/>
        </p:nvGrpSpPr>
        <p:grpSpPr>
          <a:xfrm>
            <a:off x="3395700" y="1736812"/>
            <a:ext cx="4969588" cy="4860540"/>
            <a:chOff x="3395700" y="1736812"/>
            <a:chExt cx="4969588" cy="4860540"/>
          </a:xfrm>
        </p:grpSpPr>
        <p:grpSp>
          <p:nvGrpSpPr>
            <p:cNvPr id="16" name="Gruppierung 15"/>
            <p:cNvGrpSpPr/>
            <p:nvPr/>
          </p:nvGrpSpPr>
          <p:grpSpPr>
            <a:xfrm>
              <a:off x="4469073" y="1736812"/>
              <a:ext cx="3896215" cy="4860540"/>
              <a:chOff x="2519772" y="1844824"/>
              <a:chExt cx="3896215" cy="4860540"/>
            </a:xfrm>
          </p:grpSpPr>
          <p:sp>
            <p:nvSpPr>
              <p:cNvPr id="18" name="Textfeld 3"/>
              <p:cNvSpPr txBox="1"/>
              <p:nvPr/>
            </p:nvSpPr>
            <p:spPr>
              <a:xfrm>
                <a:off x="3095836" y="2618328"/>
                <a:ext cx="27003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chemeClr val="accent6"/>
                    </a:solidFill>
                    <a:latin typeface="Arial"/>
                    <a:cs typeface="Myriad Pro"/>
                  </a:rPr>
                  <a:t>Data Scientist</a:t>
                </a:r>
              </a:p>
              <a:p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Myriad Pro"/>
                  </a:rPr>
                  <a:t>Synonyms: Data Mining Expert, Data Mining Specialist, </a:t>
                </a:r>
                <a:r>
                  <a:rPr lang="en-GB" sz="1200" dirty="0">
                    <a:solidFill>
                      <a:schemeClr val="accent6"/>
                    </a:solidFill>
                    <a:latin typeface="Arial"/>
                    <a:cs typeface="Myriad Pro"/>
                  </a:rPr>
                  <a:t>…</a:t>
                </a:r>
                <a:endParaRPr lang="de-DE" sz="1200" dirty="0">
                  <a:solidFill>
                    <a:schemeClr val="accent6"/>
                  </a:solidFill>
                  <a:latin typeface="Arial"/>
                  <a:cs typeface="Myriad Pro"/>
                </a:endParaRPr>
              </a:p>
            </p:txBody>
          </p:sp>
          <p:grpSp>
            <p:nvGrpSpPr>
              <p:cNvPr id="19" name="Gruppierung 18"/>
              <p:cNvGrpSpPr/>
              <p:nvPr/>
            </p:nvGrpSpPr>
            <p:grpSpPr>
              <a:xfrm>
                <a:off x="3599892" y="2024801"/>
                <a:ext cx="783704" cy="540103"/>
                <a:chOff x="3570648" y="2024801"/>
                <a:chExt cx="783704" cy="540103"/>
              </a:xfrm>
            </p:grpSpPr>
            <p:sp>
              <p:nvSpPr>
                <p:cNvPr id="41" name="Oval 40"/>
                <p:cNvSpPr>
                  <a:spLocks noChangeAspect="1"/>
                </p:cNvSpPr>
                <p:nvPr/>
              </p:nvSpPr>
              <p:spPr>
                <a:xfrm>
                  <a:off x="3635899" y="2024801"/>
                  <a:ext cx="540103" cy="54010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2" name="Textfeld 3"/>
                <p:cNvSpPr txBox="1"/>
                <p:nvPr/>
              </p:nvSpPr>
              <p:spPr>
                <a:xfrm>
                  <a:off x="3570648" y="2106374"/>
                  <a:ext cx="783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2400"/>
                    </a:spcBef>
                  </a:pPr>
                  <a:r>
                    <a:rPr lang="en-GB" dirty="0">
                      <a:solidFill>
                        <a:schemeClr val="bg1">
                          <a:lumMod val="65000"/>
                        </a:schemeClr>
                      </a:solidFill>
                      <a:latin typeface="Arial"/>
                      <a:cs typeface="Myriad Pro"/>
                    </a:rPr>
                    <a:t>6940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Arial"/>
                    <a:cs typeface="Myriad Pro"/>
                  </a:endParaRPr>
                </a:p>
              </p:txBody>
            </p:sp>
          </p:grpSp>
          <p:grpSp>
            <p:nvGrpSpPr>
              <p:cNvPr id="20" name="Gruppierung 19"/>
              <p:cNvGrpSpPr/>
              <p:nvPr/>
            </p:nvGrpSpPr>
            <p:grpSpPr>
              <a:xfrm>
                <a:off x="3599892" y="3573016"/>
                <a:ext cx="783704" cy="540103"/>
                <a:chOff x="3606652" y="2024801"/>
                <a:chExt cx="783704" cy="540103"/>
              </a:xfrm>
            </p:grpSpPr>
            <p:sp>
              <p:nvSpPr>
                <p:cNvPr id="39" name="Oval 38"/>
                <p:cNvSpPr>
                  <a:spLocks noChangeAspect="1"/>
                </p:cNvSpPr>
                <p:nvPr/>
              </p:nvSpPr>
              <p:spPr>
                <a:xfrm>
                  <a:off x="3635899" y="2024801"/>
                  <a:ext cx="540103" cy="54010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0" name="Textfeld 3"/>
                <p:cNvSpPr txBox="1"/>
                <p:nvPr/>
              </p:nvSpPr>
              <p:spPr>
                <a:xfrm>
                  <a:off x="3606652" y="2106374"/>
                  <a:ext cx="783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2400"/>
                    </a:spcBef>
                  </a:pPr>
                  <a:r>
                    <a:rPr lang="en-GB" dirty="0">
                      <a:solidFill>
                        <a:schemeClr val="bg1">
                          <a:lumMod val="65000"/>
                        </a:schemeClr>
                      </a:solidFill>
                      <a:latin typeface="Arial"/>
                      <a:cs typeface="Myriad Pro"/>
                    </a:rPr>
                    <a:t>263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Arial"/>
                    <a:cs typeface="Myriad Pro"/>
                  </a:endParaRPr>
                </a:p>
              </p:txBody>
            </p:sp>
          </p:grpSp>
          <p:sp>
            <p:nvSpPr>
              <p:cNvPr id="21" name="Textfeld 3"/>
              <p:cNvSpPr txBox="1"/>
              <p:nvPr/>
            </p:nvSpPr>
            <p:spPr>
              <a:xfrm>
                <a:off x="3563888" y="4113076"/>
                <a:ext cx="12241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chemeClr val="accent6"/>
                    </a:solidFill>
                    <a:latin typeface="Arial"/>
                    <a:cs typeface="Myriad Pro"/>
                  </a:rPr>
                  <a:t>JEE</a:t>
                </a:r>
              </a:p>
              <a:p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Synonyms: J2EE, Java Enterprise, …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  <p:grpSp>
            <p:nvGrpSpPr>
              <p:cNvPr id="22" name="Gruppierung 21"/>
              <p:cNvGrpSpPr/>
              <p:nvPr/>
            </p:nvGrpSpPr>
            <p:grpSpPr>
              <a:xfrm>
                <a:off x="3599892" y="5445224"/>
                <a:ext cx="783704" cy="540103"/>
                <a:chOff x="3606652" y="2024801"/>
                <a:chExt cx="783704" cy="540103"/>
              </a:xfrm>
            </p:grpSpPr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3635899" y="2024801"/>
                  <a:ext cx="540103" cy="54010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8" name="Textfeld 3"/>
                <p:cNvSpPr txBox="1"/>
                <p:nvPr/>
              </p:nvSpPr>
              <p:spPr>
                <a:xfrm>
                  <a:off x="3606652" y="2106374"/>
                  <a:ext cx="783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2400"/>
                    </a:spcBef>
                  </a:pPr>
                  <a:r>
                    <a:rPr lang="en-GB" dirty="0">
                      <a:solidFill>
                        <a:schemeClr val="bg1">
                          <a:lumMod val="65000"/>
                        </a:schemeClr>
                      </a:solidFill>
                      <a:latin typeface="Arial"/>
                      <a:cs typeface="Myriad Pro"/>
                    </a:rPr>
                    <a:t>370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Arial"/>
                    <a:cs typeface="Myriad Pro"/>
                  </a:endParaRPr>
                </a:p>
              </p:txBody>
            </p:sp>
          </p:grpSp>
          <p:sp>
            <p:nvSpPr>
              <p:cNvPr id="23" name="Textfeld 3"/>
              <p:cNvSpPr txBox="1"/>
              <p:nvPr/>
            </p:nvSpPr>
            <p:spPr>
              <a:xfrm>
                <a:off x="3023828" y="5966700"/>
                <a:ext cx="230425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chemeClr val="accent6"/>
                    </a:solidFill>
                    <a:latin typeface="Arial"/>
                    <a:cs typeface="Myriad Pro"/>
                  </a:rPr>
                  <a:t>Computer Science</a:t>
                </a:r>
              </a:p>
              <a:p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Synonyms: </a:t>
                </a:r>
                <a:r>
                  <a:rPr lang="en-GB" sz="1200" dirty="0" err="1">
                    <a:solidFill>
                      <a:srgbClr val="7F7F7F"/>
                    </a:solidFill>
                    <a:latin typeface="Arial"/>
                    <a:cs typeface="Myriad Pro"/>
                  </a:rPr>
                  <a:t>Informatik</a:t>
                </a:r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, Comp. Sci., CS, …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  <p:grpSp>
            <p:nvGrpSpPr>
              <p:cNvPr id="24" name="Gruppierung 23"/>
              <p:cNvGrpSpPr/>
              <p:nvPr/>
            </p:nvGrpSpPr>
            <p:grpSpPr>
              <a:xfrm>
                <a:off x="2699792" y="3573016"/>
                <a:ext cx="783704" cy="540103"/>
                <a:chOff x="3606652" y="2024801"/>
                <a:chExt cx="783704" cy="540103"/>
              </a:xfrm>
            </p:grpSpPr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3635899" y="2024801"/>
                  <a:ext cx="540103" cy="54010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6" name="Textfeld 3"/>
                <p:cNvSpPr txBox="1"/>
                <p:nvPr/>
              </p:nvSpPr>
              <p:spPr>
                <a:xfrm>
                  <a:off x="3606652" y="2106374"/>
                  <a:ext cx="783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2400"/>
                    </a:spcBef>
                  </a:pPr>
                  <a:r>
                    <a:rPr lang="en-GB" dirty="0">
                      <a:solidFill>
                        <a:schemeClr val="bg1">
                          <a:lumMod val="65000"/>
                        </a:schemeClr>
                      </a:solidFill>
                      <a:latin typeface="Arial"/>
                      <a:cs typeface="Myriad Pro"/>
                    </a:rPr>
                    <a:t>162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Arial"/>
                    <a:cs typeface="Myriad Pro"/>
                  </a:endParaRPr>
                </a:p>
              </p:txBody>
            </p:sp>
          </p:grpSp>
          <p:sp>
            <p:nvSpPr>
              <p:cNvPr id="25" name="Textfeld 3"/>
              <p:cNvSpPr txBox="1"/>
              <p:nvPr/>
            </p:nvSpPr>
            <p:spPr>
              <a:xfrm>
                <a:off x="2519772" y="4113076"/>
                <a:ext cx="12241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 err="1">
                    <a:solidFill>
                      <a:schemeClr val="accent6"/>
                    </a:solidFill>
                    <a:latin typeface="Arial"/>
                    <a:cs typeface="Myriad Pro"/>
                  </a:rPr>
                  <a:t>Hadoop</a:t>
                </a:r>
                <a:endParaRPr lang="en-GB" dirty="0">
                  <a:solidFill>
                    <a:schemeClr val="accent6"/>
                  </a:solidFill>
                  <a:latin typeface="Arial"/>
                  <a:cs typeface="Myriad Pro"/>
                </a:endParaRPr>
              </a:p>
              <a:p>
                <a:pPr lvl="0"/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Synonyms: Apache </a:t>
                </a:r>
                <a:r>
                  <a:rPr lang="en-GB" sz="1200" dirty="0" err="1">
                    <a:solidFill>
                      <a:srgbClr val="7F7F7F"/>
                    </a:solidFill>
                    <a:latin typeface="Arial"/>
                    <a:cs typeface="Myriad Pro"/>
                  </a:rPr>
                  <a:t>Hadoop</a:t>
                </a:r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, …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  <p:grpSp>
            <p:nvGrpSpPr>
              <p:cNvPr id="26" name="Gruppierung 25"/>
              <p:cNvGrpSpPr/>
              <p:nvPr/>
            </p:nvGrpSpPr>
            <p:grpSpPr>
              <a:xfrm>
                <a:off x="4644008" y="3573016"/>
                <a:ext cx="783704" cy="540103"/>
                <a:chOff x="3606652" y="2024801"/>
                <a:chExt cx="783704" cy="540103"/>
              </a:xfrm>
            </p:grpSpPr>
            <p:sp>
              <p:nvSpPr>
                <p:cNvPr id="33" name="Oval 32"/>
                <p:cNvSpPr>
                  <a:spLocks noChangeAspect="1"/>
                </p:cNvSpPr>
                <p:nvPr/>
              </p:nvSpPr>
              <p:spPr>
                <a:xfrm>
                  <a:off x="3635899" y="2024801"/>
                  <a:ext cx="540103" cy="54010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4" name="Textfeld 3"/>
                <p:cNvSpPr txBox="1"/>
                <p:nvPr/>
              </p:nvSpPr>
              <p:spPr>
                <a:xfrm>
                  <a:off x="3606652" y="2106374"/>
                  <a:ext cx="783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2400"/>
                    </a:spcBef>
                  </a:pPr>
                  <a:r>
                    <a:rPr lang="en-GB" dirty="0">
                      <a:solidFill>
                        <a:schemeClr val="bg1">
                          <a:lumMod val="65000"/>
                        </a:schemeClr>
                      </a:solidFill>
                      <a:latin typeface="Arial"/>
                      <a:cs typeface="Myriad Pro"/>
                    </a:rPr>
                    <a:t>473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Arial"/>
                    <a:cs typeface="Myriad Pro"/>
                  </a:endParaRPr>
                </a:p>
              </p:txBody>
            </p:sp>
          </p:grpSp>
          <p:sp>
            <p:nvSpPr>
              <p:cNvPr id="27" name="Textfeld 3"/>
              <p:cNvSpPr txBox="1"/>
              <p:nvPr/>
            </p:nvSpPr>
            <p:spPr>
              <a:xfrm>
                <a:off x="4572000" y="4113076"/>
                <a:ext cx="1800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chemeClr val="accent6"/>
                    </a:solidFill>
                    <a:latin typeface="Arial"/>
                    <a:cs typeface="Myriad Pro"/>
                  </a:rPr>
                  <a:t>Machine Learning</a:t>
                </a:r>
              </a:p>
              <a:p>
                <a:pPr lvl="0"/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Synonyms: </a:t>
                </a:r>
                <a:r>
                  <a:rPr lang="en-GB" sz="1200" dirty="0" err="1">
                    <a:solidFill>
                      <a:srgbClr val="7F7F7F"/>
                    </a:solidFill>
                    <a:latin typeface="Arial"/>
                    <a:cs typeface="Myriad Pro"/>
                  </a:rPr>
                  <a:t>Maschinelles</a:t>
                </a:r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 </a:t>
                </a:r>
                <a:r>
                  <a:rPr lang="en-GB" sz="1200" dirty="0" err="1">
                    <a:solidFill>
                      <a:srgbClr val="7F7F7F"/>
                    </a:solidFill>
                    <a:latin typeface="Arial"/>
                    <a:cs typeface="Myriad Pro"/>
                  </a:rPr>
                  <a:t>Lernen</a:t>
                </a:r>
                <a:r>
                  <a:rPr lang="en-GB" sz="1200" dirty="0">
                    <a:solidFill>
                      <a:srgbClr val="7F7F7F"/>
                    </a:solidFill>
                    <a:latin typeface="Arial"/>
                    <a:cs typeface="Myriad Pro"/>
                  </a:rPr>
                  <a:t>, …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  <p:cxnSp>
            <p:nvCxnSpPr>
              <p:cNvPr id="28" name="Gerade Verbindung mit Pfeil 27"/>
              <p:cNvCxnSpPr/>
              <p:nvPr/>
            </p:nvCxnSpPr>
            <p:spPr>
              <a:xfrm>
                <a:off x="2519772" y="3392996"/>
                <a:ext cx="338437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" name="Gerade Verbindung mit Pfeil 28"/>
              <p:cNvCxnSpPr/>
              <p:nvPr/>
            </p:nvCxnSpPr>
            <p:spPr>
              <a:xfrm>
                <a:off x="2519772" y="5337212"/>
                <a:ext cx="338437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30" name="Textfeld 3"/>
              <p:cNvSpPr txBox="1"/>
              <p:nvPr/>
            </p:nvSpPr>
            <p:spPr>
              <a:xfrm>
                <a:off x="5004048" y="1844824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rgbClr val="7F7F7F"/>
                    </a:solidFill>
                    <a:latin typeface="Arial"/>
                    <a:cs typeface="Myriad Pro"/>
                  </a:rPr>
                  <a:t>[</a:t>
                </a:r>
                <a:r>
                  <a:rPr lang="en-GB" dirty="0" err="1">
                    <a:solidFill>
                      <a:srgbClr val="7F7F7F"/>
                    </a:solidFill>
                    <a:latin typeface="Arial"/>
                    <a:cs typeface="Myriad Pro"/>
                  </a:rPr>
                  <a:t>jobrole</a:t>
                </a:r>
                <a:r>
                  <a:rPr lang="en-GB" dirty="0">
                    <a:solidFill>
                      <a:srgbClr val="7F7F7F"/>
                    </a:solidFill>
                    <a:latin typeface="Arial"/>
                    <a:cs typeface="Myriad Pro"/>
                  </a:rPr>
                  <a:t>]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31" name="Textfeld 3"/>
              <p:cNvSpPr txBox="1"/>
              <p:nvPr/>
            </p:nvSpPr>
            <p:spPr>
              <a:xfrm>
                <a:off x="5191851" y="3320988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rgbClr val="7F7F7F"/>
                    </a:solidFill>
                    <a:latin typeface="Arial"/>
                    <a:cs typeface="Myriad Pro"/>
                  </a:rPr>
                  <a:t>[skills]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32" name="Textfeld 3"/>
              <p:cNvSpPr txBox="1"/>
              <p:nvPr/>
            </p:nvSpPr>
            <p:spPr>
              <a:xfrm>
                <a:off x="4238557" y="5280770"/>
                <a:ext cx="1856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dirty="0">
                    <a:solidFill>
                      <a:srgbClr val="7F7F7F"/>
                    </a:solidFill>
                    <a:latin typeface="Arial"/>
                    <a:cs typeface="Myriad Pro"/>
                  </a:rPr>
                  <a:t>[field of studies]</a:t>
                </a:r>
                <a:endParaRPr lang="de-DE" sz="1200" dirty="0">
                  <a:solidFill>
                    <a:srgbClr val="7F7F7F"/>
                  </a:solidFill>
                  <a:latin typeface="Arial"/>
                  <a:cs typeface="Myriad Pro"/>
                </a:endParaRPr>
              </a:p>
            </p:txBody>
          </p:sp>
        </p:grpSp>
        <p:sp>
          <p:nvSpPr>
            <p:cNvPr id="67" name="Pfeil nach rechts 66"/>
            <p:cNvSpPr/>
            <p:nvPr/>
          </p:nvSpPr>
          <p:spPr>
            <a:xfrm>
              <a:off x="3431704" y="3032956"/>
              <a:ext cx="72008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Textfeld 3"/>
            <p:cNvSpPr txBox="1"/>
            <p:nvPr/>
          </p:nvSpPr>
          <p:spPr>
            <a:xfrm>
              <a:off x="3395700" y="2420888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ontology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2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B873-654F-B94E-B86B-69B89F65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filtering</a:t>
            </a:r>
            <a:br>
              <a:rPr lang="de-DE" dirty="0"/>
            </a:br>
            <a:r>
              <a:rPr lang="de-DE" sz="1800" dirty="0" err="1"/>
              <a:t>Example</a:t>
            </a:r>
            <a:r>
              <a:rPr lang="de-DE" sz="1800" dirty="0"/>
              <a:t>: More-like-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endParaRPr lang="de-DE" sz="1800" dirty="0"/>
          </a:p>
        </p:txBody>
      </p:sp>
      <p:grpSp>
        <p:nvGrpSpPr>
          <p:cNvPr id="4" name="Gruppierung 18">
            <a:extLst>
              <a:ext uri="{FF2B5EF4-FFF2-40B4-BE49-F238E27FC236}">
                <a16:creationId xmlns:a16="http://schemas.microsoft.com/office/drawing/2014/main" id="{8E07010F-C8ED-D643-BFDC-D7AB40F3FC26}"/>
              </a:ext>
            </a:extLst>
          </p:cNvPr>
          <p:cNvGrpSpPr/>
          <p:nvPr/>
        </p:nvGrpSpPr>
        <p:grpSpPr>
          <a:xfrm>
            <a:off x="802409" y="5143215"/>
            <a:ext cx="2595822" cy="1619433"/>
            <a:chOff x="3182484" y="1317402"/>
            <a:chExt cx="2595822" cy="1619433"/>
          </a:xfrm>
        </p:grpSpPr>
        <p:pic>
          <p:nvPicPr>
            <p:cNvPr id="5" name="Bild 19" descr="user_man_person_mens_room.png">
              <a:extLst>
                <a:ext uri="{FF2B5EF4-FFF2-40B4-BE49-F238E27FC236}">
                  <a16:creationId xmlns:a16="http://schemas.microsoft.com/office/drawing/2014/main" id="{0224B841-ABF3-6D48-9AF7-B1B3E0D5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6210" y="1317402"/>
              <a:ext cx="1157768" cy="1157768"/>
            </a:xfrm>
            <a:prstGeom prst="rect">
              <a:avLst/>
            </a:prstGeom>
          </p:spPr>
        </p:pic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D3D4E891-F87B-6049-903E-8D8E0B98BBAC}"/>
                </a:ext>
              </a:extLst>
            </p:cNvPr>
            <p:cNvSpPr txBox="1"/>
            <p:nvPr/>
          </p:nvSpPr>
          <p:spPr>
            <a:xfrm>
              <a:off x="3182484" y="2475170"/>
              <a:ext cx="2595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Anna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</p:grpSp>
      <p:cxnSp>
        <p:nvCxnSpPr>
          <p:cNvPr id="11" name="Gerade Verbindung mit Pfeil 25">
            <a:extLst>
              <a:ext uri="{FF2B5EF4-FFF2-40B4-BE49-F238E27FC236}">
                <a16:creationId xmlns:a16="http://schemas.microsoft.com/office/drawing/2014/main" id="{14C44AAE-EB58-F442-9AFA-78E48110C75D}"/>
              </a:ext>
            </a:extLst>
          </p:cNvPr>
          <p:cNvCxnSpPr>
            <a:cxnSpLocks/>
          </p:cNvCxnSpPr>
          <p:nvPr/>
        </p:nvCxnSpPr>
        <p:spPr>
          <a:xfrm flipH="1" flipV="1">
            <a:off x="2112550" y="4428913"/>
            <a:ext cx="2469" cy="505274"/>
          </a:xfrm>
          <a:prstGeom prst="straightConnector1">
            <a:avLst/>
          </a:prstGeom>
          <a:noFill/>
          <a:ln w="76200" cap="flat" cmpd="sng" algn="ctr">
            <a:solidFill>
              <a:srgbClr val="01766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2" name="Textfeld 3">
            <a:extLst>
              <a:ext uri="{FF2B5EF4-FFF2-40B4-BE49-F238E27FC236}">
                <a16:creationId xmlns:a16="http://schemas.microsoft.com/office/drawing/2014/main" id="{21441295-221A-4C46-BC0C-5C6958A8361F}"/>
              </a:ext>
            </a:extLst>
          </p:cNvPr>
          <p:cNvSpPr txBox="1"/>
          <p:nvPr/>
        </p:nvSpPr>
        <p:spPr>
          <a:xfrm>
            <a:off x="551384" y="2456892"/>
            <a:ext cx="309787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GB" sz="2400" b="1" dirty="0">
                <a:solidFill>
                  <a:srgbClr val="017667"/>
                </a:solidFill>
                <a:latin typeface="Arial"/>
                <a:cs typeface="Myriad Pro"/>
              </a:rPr>
              <a:t>Bookmarked, rated and applied-to job postings</a:t>
            </a:r>
            <a:endParaRPr lang="de-DE" sz="2400" b="1" dirty="0">
              <a:solidFill>
                <a:srgbClr val="017667"/>
              </a:solidFill>
              <a:latin typeface="Arial"/>
              <a:cs typeface="Myriad Pro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2FAEA6-FE12-9D41-B9F5-73D0F6BDAE7F}"/>
              </a:ext>
            </a:extLst>
          </p:cNvPr>
          <p:cNvGrpSpPr/>
          <p:nvPr/>
        </p:nvGrpSpPr>
        <p:grpSpPr>
          <a:xfrm>
            <a:off x="1595500" y="3787822"/>
            <a:ext cx="1008112" cy="369332"/>
            <a:chOff x="1561824" y="3787822"/>
            <a:chExt cx="100811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0BF640-8342-7C41-8580-2715D1CD093F}"/>
                </a:ext>
              </a:extLst>
            </p:cNvPr>
            <p:cNvSpPr txBox="1"/>
            <p:nvPr/>
          </p:nvSpPr>
          <p:spPr>
            <a:xfrm>
              <a:off x="156182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BF98E-1267-154D-8472-1C656E12BC1F}"/>
                </a:ext>
              </a:extLst>
            </p:cNvPr>
            <p:cNvSpPr txBox="1"/>
            <p:nvPr/>
          </p:nvSpPr>
          <p:spPr>
            <a:xfrm>
              <a:off x="192186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7DA88-F65B-8C45-8A65-3EA859F0B0CB}"/>
                </a:ext>
              </a:extLst>
            </p:cNvPr>
            <p:cNvSpPr txBox="1"/>
            <p:nvPr/>
          </p:nvSpPr>
          <p:spPr>
            <a:xfrm>
              <a:off x="228190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3</a:t>
              </a:r>
            </a:p>
          </p:txBody>
        </p:sp>
      </p:grpSp>
      <p:grpSp>
        <p:nvGrpSpPr>
          <p:cNvPr id="21" name="Gruppierung 41">
            <a:extLst>
              <a:ext uri="{FF2B5EF4-FFF2-40B4-BE49-F238E27FC236}">
                <a16:creationId xmlns:a16="http://schemas.microsoft.com/office/drawing/2014/main" id="{2DD976E0-2F95-0744-9C13-2DD7DF53E2A2}"/>
              </a:ext>
            </a:extLst>
          </p:cNvPr>
          <p:cNvGrpSpPr/>
          <p:nvPr/>
        </p:nvGrpSpPr>
        <p:grpSpPr>
          <a:xfrm>
            <a:off x="4223792" y="2456892"/>
            <a:ext cx="2678713" cy="3364277"/>
            <a:chOff x="3806758" y="1194355"/>
            <a:chExt cx="2678713" cy="3364277"/>
          </a:xfrm>
        </p:grpSpPr>
        <p:sp>
          <p:nvSpPr>
            <p:cNvPr id="22" name="Textfeld 3">
              <a:extLst>
                <a:ext uri="{FF2B5EF4-FFF2-40B4-BE49-F238E27FC236}">
                  <a16:creationId xmlns:a16="http://schemas.microsoft.com/office/drawing/2014/main" id="{71D18F7A-F19E-204C-824D-32DC06CBA930}"/>
                </a:ext>
              </a:extLst>
            </p:cNvPr>
            <p:cNvSpPr txBox="1"/>
            <p:nvPr/>
          </p:nvSpPr>
          <p:spPr>
            <a:xfrm>
              <a:off x="3806758" y="1194355"/>
              <a:ext cx="2678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017667"/>
                  </a:solidFill>
                  <a:latin typeface="Arial"/>
                  <a:cs typeface="Myriad Pro"/>
                </a:rPr>
                <a:t>Recommending similar items</a:t>
              </a:r>
              <a:endParaRPr lang="de-DE" sz="2400" b="1" dirty="0">
                <a:solidFill>
                  <a:srgbClr val="017667"/>
                </a:solidFill>
                <a:latin typeface="Arial"/>
                <a:cs typeface="Myriad Pro"/>
              </a:endParaRPr>
            </a:p>
          </p:txBody>
        </p:sp>
        <p:sp>
          <p:nvSpPr>
            <p:cNvPr id="23" name="Rechteck 43">
              <a:extLst>
                <a:ext uri="{FF2B5EF4-FFF2-40B4-BE49-F238E27FC236}">
                  <a16:creationId xmlns:a16="http://schemas.microsoft.com/office/drawing/2014/main" id="{9F08E4A8-F910-F347-B315-4053DD3FBDDD}"/>
                </a:ext>
              </a:extLst>
            </p:cNvPr>
            <p:cNvSpPr/>
            <p:nvPr/>
          </p:nvSpPr>
          <p:spPr>
            <a:xfrm>
              <a:off x="3863474" y="2113882"/>
              <a:ext cx="2593474" cy="244475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Tx/>
                <a:buNone/>
                <a:tabLst/>
                <a:defRPr/>
              </a:pPr>
              <a:endParaRPr kumimoji="0" lang="de-DE" sz="4800" b="1" i="0" u="none" strike="noStrike" kern="0" cap="none" spc="0" normalizeH="0" baseline="0" noProof="0" dirty="0">
                <a:ln>
                  <a:noFill/>
                </a:ln>
                <a:solidFill>
                  <a:srgbClr val="017667"/>
                </a:solidFill>
                <a:effectLst/>
                <a:uLnTx/>
                <a:uFillTx/>
                <a:latin typeface="Notes-Medium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F1CAA8-B313-9E47-BC47-60414081ED93}"/>
              </a:ext>
            </a:extLst>
          </p:cNvPr>
          <p:cNvGrpSpPr/>
          <p:nvPr/>
        </p:nvGrpSpPr>
        <p:grpSpPr>
          <a:xfrm>
            <a:off x="5627948" y="3603156"/>
            <a:ext cx="1008112" cy="338554"/>
            <a:chOff x="1561824" y="3787822"/>
            <a:chExt cx="1008112" cy="3385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C8A79-DB9D-3A44-A275-A04AF09567C2}"/>
                </a:ext>
              </a:extLst>
            </p:cNvPr>
            <p:cNvSpPr txBox="1"/>
            <p:nvPr/>
          </p:nvSpPr>
          <p:spPr>
            <a:xfrm>
              <a:off x="1561824" y="3787822"/>
              <a:ext cx="288032" cy="33855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AC6422-88B4-594D-8373-A9D9159E4D39}"/>
                </a:ext>
              </a:extLst>
            </p:cNvPr>
            <p:cNvSpPr txBox="1"/>
            <p:nvPr/>
          </p:nvSpPr>
          <p:spPr>
            <a:xfrm>
              <a:off x="1921864" y="3787822"/>
              <a:ext cx="288032" cy="33855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1384BA-8AE3-1942-912B-E1087CDFEB02}"/>
                </a:ext>
              </a:extLst>
            </p:cNvPr>
            <p:cNvSpPr txBox="1"/>
            <p:nvPr/>
          </p:nvSpPr>
          <p:spPr>
            <a:xfrm>
              <a:off x="2281904" y="3787822"/>
              <a:ext cx="288032" cy="33855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7375861-E38C-0346-B57E-F54008A9B5C8}"/>
              </a:ext>
            </a:extLst>
          </p:cNvPr>
          <p:cNvSpPr txBox="1"/>
          <p:nvPr/>
        </p:nvSpPr>
        <p:spPr>
          <a:xfrm>
            <a:off x="4479782" y="360315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</a:t>
            </a:r>
            <a:r>
              <a:rPr lang="de-DE" dirty="0"/>
              <a:t> = </a:t>
            </a:r>
            <a:r>
              <a:rPr lang="de-DE" dirty="0" err="1"/>
              <a:t>trans</a:t>
            </a:r>
            <a:r>
              <a:rPr lang="de-DE" dirty="0"/>
              <a:t> (                  )</a:t>
            </a:r>
          </a:p>
        </p:txBody>
      </p:sp>
      <p:pic>
        <p:nvPicPr>
          <p:cNvPr id="32" name="Bild 57" descr="elasticsearch-logo.png">
            <a:extLst>
              <a:ext uri="{FF2B5EF4-FFF2-40B4-BE49-F238E27FC236}">
                <a16:creationId xmlns:a16="http://schemas.microsoft.com/office/drawing/2014/main" id="{2734D6C3-421A-284E-81F9-DFA09C9B4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56" y="2888940"/>
            <a:ext cx="1158875" cy="1158875"/>
          </a:xfrm>
          <a:prstGeom prst="rect">
            <a:avLst/>
          </a:prstGeom>
          <a:noFill/>
          <a:ln w="76200" cap="flat" cmpd="sng" algn="ctr">
            <a:noFill/>
            <a:prstDash val="solid"/>
            <a:headEnd type="none"/>
            <a:tailEnd type="triangle"/>
          </a:ln>
          <a:effectLst/>
        </p:spPr>
      </p:pic>
      <p:cxnSp>
        <p:nvCxnSpPr>
          <p:cNvPr id="33" name="Gerade Verbindung mit Pfeil 25">
            <a:extLst>
              <a:ext uri="{FF2B5EF4-FFF2-40B4-BE49-F238E27FC236}">
                <a16:creationId xmlns:a16="http://schemas.microsoft.com/office/drawing/2014/main" id="{1CD766EB-63DA-4D40-B1C5-537C88B32CD3}"/>
              </a:ext>
            </a:extLst>
          </p:cNvPr>
          <p:cNvCxnSpPr>
            <a:cxnSpLocks/>
          </p:cNvCxnSpPr>
          <p:nvPr/>
        </p:nvCxnSpPr>
        <p:spPr>
          <a:xfrm>
            <a:off x="7127891" y="3460940"/>
            <a:ext cx="1632405" cy="7437"/>
          </a:xfrm>
          <a:prstGeom prst="straightConnector1">
            <a:avLst/>
          </a:prstGeom>
          <a:noFill/>
          <a:ln w="76200" cap="flat" cmpd="sng" algn="ctr">
            <a:solidFill>
              <a:srgbClr val="01766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47FC46-0E7B-204A-9910-0054CF2C416D}"/>
              </a:ext>
            </a:extLst>
          </p:cNvPr>
          <p:cNvSpPr txBox="1"/>
          <p:nvPr/>
        </p:nvSpPr>
        <p:spPr>
          <a:xfrm>
            <a:off x="7703007" y="306570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q</a:t>
            </a:r>
            <a:endParaRPr lang="de-DE" dirty="0"/>
          </a:p>
        </p:txBody>
      </p:sp>
      <p:cxnSp>
        <p:nvCxnSpPr>
          <p:cNvPr id="36" name="Gerade Verbindung mit Pfeil 25">
            <a:extLst>
              <a:ext uri="{FF2B5EF4-FFF2-40B4-BE49-F238E27FC236}">
                <a16:creationId xmlns:a16="http://schemas.microsoft.com/office/drawing/2014/main" id="{E82C1C5C-9F6F-0440-B544-7D4902CD9782}"/>
              </a:ext>
            </a:extLst>
          </p:cNvPr>
          <p:cNvCxnSpPr>
            <a:cxnSpLocks/>
          </p:cNvCxnSpPr>
          <p:nvPr/>
        </p:nvCxnSpPr>
        <p:spPr>
          <a:xfrm flipH="1">
            <a:off x="7127892" y="3692932"/>
            <a:ext cx="1632404" cy="0"/>
          </a:xfrm>
          <a:prstGeom prst="straightConnector1">
            <a:avLst/>
          </a:prstGeom>
          <a:noFill/>
          <a:ln w="76200" cap="flat" cmpd="sng" algn="ctr">
            <a:solidFill>
              <a:srgbClr val="017667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B13E23-53A5-0742-94ED-72F68177782C}"/>
              </a:ext>
            </a:extLst>
          </p:cNvPr>
          <p:cNvGrpSpPr/>
          <p:nvPr/>
        </p:nvGrpSpPr>
        <p:grpSpPr>
          <a:xfrm>
            <a:off x="7536160" y="3800944"/>
            <a:ext cx="1008112" cy="369332"/>
            <a:chOff x="1561824" y="3787822"/>
            <a:chExt cx="100811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997FAF-DABD-8F4A-8EF8-2AEFB3DC3C1D}"/>
                </a:ext>
              </a:extLst>
            </p:cNvPr>
            <p:cNvSpPr txBox="1"/>
            <p:nvPr/>
          </p:nvSpPr>
          <p:spPr>
            <a:xfrm>
              <a:off x="156182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BF4B84-287A-A54F-BDF4-63CBB8814719}"/>
                </a:ext>
              </a:extLst>
            </p:cNvPr>
            <p:cNvSpPr txBox="1"/>
            <p:nvPr/>
          </p:nvSpPr>
          <p:spPr>
            <a:xfrm>
              <a:off x="192186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0C5330-FB38-354E-9B26-8EF412AA09B2}"/>
                </a:ext>
              </a:extLst>
            </p:cNvPr>
            <p:cNvSpPr txBox="1"/>
            <p:nvPr/>
          </p:nvSpPr>
          <p:spPr>
            <a:xfrm>
              <a:off x="228190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</a:p>
          </p:txBody>
        </p:sp>
      </p:grpSp>
      <p:cxnSp>
        <p:nvCxnSpPr>
          <p:cNvPr id="46" name="Gerade Verbindung mit Pfeil 25">
            <a:extLst>
              <a:ext uri="{FF2B5EF4-FFF2-40B4-BE49-F238E27FC236}">
                <a16:creationId xmlns:a16="http://schemas.microsoft.com/office/drawing/2014/main" id="{34EC519E-7121-AE4F-98D0-44BA6AE6BAAB}"/>
              </a:ext>
            </a:extLst>
          </p:cNvPr>
          <p:cNvCxnSpPr>
            <a:cxnSpLocks/>
          </p:cNvCxnSpPr>
          <p:nvPr/>
        </p:nvCxnSpPr>
        <p:spPr>
          <a:xfrm>
            <a:off x="7127891" y="5314840"/>
            <a:ext cx="2357102" cy="0"/>
          </a:xfrm>
          <a:prstGeom prst="straightConnector1">
            <a:avLst/>
          </a:prstGeom>
          <a:noFill/>
          <a:ln w="76200" cap="flat" cmpd="sng" algn="ctr">
            <a:solidFill>
              <a:srgbClr val="01766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7" name="Gerade Verbindung mit Pfeil 25">
            <a:extLst>
              <a:ext uri="{FF2B5EF4-FFF2-40B4-BE49-F238E27FC236}">
                <a16:creationId xmlns:a16="http://schemas.microsoft.com/office/drawing/2014/main" id="{E43672B5-6D2A-4D46-8BE9-7F0F5445CC30}"/>
              </a:ext>
            </a:extLst>
          </p:cNvPr>
          <p:cNvCxnSpPr>
            <a:cxnSpLocks/>
          </p:cNvCxnSpPr>
          <p:nvPr/>
        </p:nvCxnSpPr>
        <p:spPr>
          <a:xfrm flipH="1">
            <a:off x="7127891" y="5567975"/>
            <a:ext cx="2280477" cy="0"/>
          </a:xfrm>
          <a:prstGeom prst="straightConnector1">
            <a:avLst/>
          </a:prstGeom>
          <a:noFill/>
          <a:ln w="76200" cap="flat" cmpd="sng" algn="ctr">
            <a:solidFill>
              <a:srgbClr val="017667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CFEBC-5C6B-E046-B279-7ED5111E52D2}"/>
              </a:ext>
            </a:extLst>
          </p:cNvPr>
          <p:cNvGrpSpPr/>
          <p:nvPr/>
        </p:nvGrpSpPr>
        <p:grpSpPr>
          <a:xfrm>
            <a:off x="7152163" y="4761148"/>
            <a:ext cx="1008112" cy="369332"/>
            <a:chOff x="1561824" y="3787822"/>
            <a:chExt cx="100811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C6A512-B3DD-3A4E-9FD6-B31ECF2C88BF}"/>
                </a:ext>
              </a:extLst>
            </p:cNvPr>
            <p:cNvSpPr txBox="1"/>
            <p:nvPr/>
          </p:nvSpPr>
          <p:spPr>
            <a:xfrm>
              <a:off x="156182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A9696B-C047-1B45-886A-3D181957BB64}"/>
                </a:ext>
              </a:extLst>
            </p:cNvPr>
            <p:cNvSpPr txBox="1"/>
            <p:nvPr/>
          </p:nvSpPr>
          <p:spPr>
            <a:xfrm>
              <a:off x="192186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7CA6AE-6867-EE4D-929D-A68E3AF0FE6E}"/>
                </a:ext>
              </a:extLst>
            </p:cNvPr>
            <p:cNvSpPr txBox="1"/>
            <p:nvPr/>
          </p:nvSpPr>
          <p:spPr>
            <a:xfrm>
              <a:off x="228190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5C9DBE-2721-5F41-A1E4-2351A9408572}"/>
              </a:ext>
            </a:extLst>
          </p:cNvPr>
          <p:cNvGrpSpPr/>
          <p:nvPr/>
        </p:nvGrpSpPr>
        <p:grpSpPr>
          <a:xfrm>
            <a:off x="8256240" y="4761148"/>
            <a:ext cx="1008112" cy="369332"/>
            <a:chOff x="1561824" y="3787822"/>
            <a:chExt cx="100811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E88516-9244-9440-A34C-A4B92A73355A}"/>
                </a:ext>
              </a:extLst>
            </p:cNvPr>
            <p:cNvSpPr txBox="1"/>
            <p:nvPr/>
          </p:nvSpPr>
          <p:spPr>
            <a:xfrm>
              <a:off x="156182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5F4171-E27F-9C44-B285-08A1A370C235}"/>
                </a:ext>
              </a:extLst>
            </p:cNvPr>
            <p:cNvSpPr txBox="1"/>
            <p:nvPr/>
          </p:nvSpPr>
          <p:spPr>
            <a:xfrm>
              <a:off x="192186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C78A5E-4DAB-3743-95C2-70CC2F27DCB6}"/>
                </a:ext>
              </a:extLst>
            </p:cNvPr>
            <p:cNvSpPr txBox="1"/>
            <p:nvPr/>
          </p:nvSpPr>
          <p:spPr>
            <a:xfrm>
              <a:off x="228190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</a:p>
          </p:txBody>
        </p:sp>
      </p:grpSp>
      <p:sp>
        <p:nvSpPr>
          <p:cNvPr id="57" name="Textfeld 3">
            <a:extLst>
              <a:ext uri="{FF2B5EF4-FFF2-40B4-BE49-F238E27FC236}">
                <a16:creationId xmlns:a16="http://schemas.microsoft.com/office/drawing/2014/main" id="{B7A76D89-AF62-504F-B59D-D4AED5F053D3}"/>
              </a:ext>
            </a:extLst>
          </p:cNvPr>
          <p:cNvSpPr txBox="1"/>
          <p:nvPr/>
        </p:nvSpPr>
        <p:spPr>
          <a:xfrm>
            <a:off x="7120915" y="5741730"/>
            <a:ext cx="2231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GB" sz="1600" b="1" dirty="0">
                <a:latin typeface="Arial"/>
                <a:cs typeface="Myriad Pro"/>
              </a:rPr>
              <a:t>Topic model vector representations</a:t>
            </a:r>
          </a:p>
        </p:txBody>
      </p:sp>
      <p:sp>
        <p:nvSpPr>
          <p:cNvPr id="58" name="Zylinder 96">
            <a:extLst>
              <a:ext uri="{FF2B5EF4-FFF2-40B4-BE49-F238E27FC236}">
                <a16:creationId xmlns:a16="http://schemas.microsoft.com/office/drawing/2014/main" id="{866BE0E3-6628-804A-A074-8F2CF740C3E0}"/>
              </a:ext>
            </a:extLst>
          </p:cNvPr>
          <p:cNvSpPr/>
          <p:nvPr/>
        </p:nvSpPr>
        <p:spPr>
          <a:xfrm>
            <a:off x="9732404" y="4725144"/>
            <a:ext cx="1350684" cy="1060021"/>
          </a:xfrm>
          <a:prstGeom prst="can">
            <a:avLst/>
          </a:prstGeom>
          <a:solidFill>
            <a:srgbClr val="A2CF04"/>
          </a:solidFill>
          <a:ln>
            <a:solidFill>
              <a:srgbClr val="A2C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6"/>
                </a:solidFill>
                <a:latin typeface="Arial"/>
                <a:cs typeface="Myriad Pro"/>
              </a:rPr>
              <a:t>(Doc2Vec vs. LSTM)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99826D-8A39-AC43-90BE-B3DC7800D294}"/>
              </a:ext>
            </a:extLst>
          </p:cNvPr>
          <p:cNvSpPr/>
          <p:nvPr/>
        </p:nvSpPr>
        <p:spPr>
          <a:xfrm>
            <a:off x="4479782" y="4683899"/>
            <a:ext cx="21868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>
                <a:solidFill>
                  <a:srgbClr val="808080"/>
                </a:solidFill>
                <a:latin typeface="Arial"/>
                <a:cs typeface="Myriad Pro"/>
              </a:rPr>
              <a:t>Re-rank by similarity of topic model vectors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D6DB6F-6871-0D42-AACE-886ACF0677E1}"/>
              </a:ext>
            </a:extLst>
          </p:cNvPr>
          <p:cNvGrpSpPr/>
          <p:nvPr/>
        </p:nvGrpSpPr>
        <p:grpSpPr>
          <a:xfrm>
            <a:off x="5123892" y="6345324"/>
            <a:ext cx="1008112" cy="369332"/>
            <a:chOff x="1561824" y="3787822"/>
            <a:chExt cx="100811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8682DC-ED63-C34C-84DB-72D6A365F9A0}"/>
                </a:ext>
              </a:extLst>
            </p:cNvPr>
            <p:cNvSpPr txBox="1"/>
            <p:nvPr/>
          </p:nvSpPr>
          <p:spPr>
            <a:xfrm>
              <a:off x="156182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81D647-63C0-9449-9557-28D51C8C28BC}"/>
                </a:ext>
              </a:extLst>
            </p:cNvPr>
            <p:cNvSpPr txBox="1"/>
            <p:nvPr/>
          </p:nvSpPr>
          <p:spPr>
            <a:xfrm>
              <a:off x="192186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B3C73A8-0385-DC4B-8CE7-ABA5DD674F0D}"/>
                </a:ext>
              </a:extLst>
            </p:cNvPr>
            <p:cNvSpPr txBox="1"/>
            <p:nvPr/>
          </p:nvSpPr>
          <p:spPr>
            <a:xfrm>
              <a:off x="2281904" y="3787822"/>
              <a:ext cx="288032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</a:p>
          </p:txBody>
        </p:sp>
      </p:grpSp>
      <p:cxnSp>
        <p:nvCxnSpPr>
          <p:cNvPr id="74" name="Gerade Verbindung mit Pfeil 25">
            <a:extLst>
              <a:ext uri="{FF2B5EF4-FFF2-40B4-BE49-F238E27FC236}">
                <a16:creationId xmlns:a16="http://schemas.microsoft.com/office/drawing/2014/main" id="{B5035F74-FBC6-0B4B-B2CE-8C08EA359203}"/>
              </a:ext>
            </a:extLst>
          </p:cNvPr>
          <p:cNvCxnSpPr>
            <a:cxnSpLocks/>
          </p:cNvCxnSpPr>
          <p:nvPr/>
        </p:nvCxnSpPr>
        <p:spPr>
          <a:xfrm>
            <a:off x="5622029" y="5909699"/>
            <a:ext cx="5919" cy="391284"/>
          </a:xfrm>
          <a:prstGeom prst="straightConnector1">
            <a:avLst/>
          </a:prstGeom>
          <a:noFill/>
          <a:ln w="76200" cap="flat" cmpd="sng" algn="ctr">
            <a:solidFill>
              <a:srgbClr val="017667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7610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/>
      <p:bldP spid="35" grpId="0"/>
      <p:bldP spid="57" grpId="0"/>
      <p:bldP spid="58" grpId="0" animBg="1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hanniballectersot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9" r="11219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947738" y="1530846"/>
            <a:ext cx="4356174" cy="539054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People freak out if we recommend something wrong!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>
                <a:sym typeface="Wingdings"/>
              </a:rPr>
              <a:t> Try </a:t>
            </a:r>
            <a:r>
              <a:rPr lang="de-DE" dirty="0" err="1">
                <a:sym typeface="Wingdings"/>
              </a:rPr>
              <a:t>to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eliminate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freakommendations</a:t>
            </a:r>
            <a:r>
              <a:rPr lang="de-DE" dirty="0">
                <a:sym typeface="Wingdings"/>
              </a:rPr>
              <a:t> (</a:t>
            </a:r>
            <a:r>
              <a:rPr lang="de-DE" dirty="0" err="1">
                <a:sym typeface="Wingdings"/>
              </a:rPr>
              <a:t>outliers</a:t>
            </a:r>
            <a:r>
              <a:rPr lang="de-DE" dirty="0">
                <a:sym typeface="Wingdings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5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Re-ranking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47737" y="2348880"/>
            <a:ext cx="8568643" cy="3815892"/>
          </a:xfrm>
        </p:spPr>
        <p:txBody>
          <a:bodyPr/>
          <a:lstStyle/>
          <a:p>
            <a:pPr marL="285750" indent="-285750">
              <a:buFont typeface="Wingdings" charset="2"/>
              <a:buChar char="§"/>
            </a:pPr>
            <a:r>
              <a:rPr lang="de-DE" sz="2400" dirty="0" err="1">
                <a:latin typeface="+mn-lt"/>
              </a:rPr>
              <a:t>career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level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filtering</a:t>
            </a:r>
            <a:r>
              <a:rPr lang="de-DE" sz="2400" dirty="0">
                <a:latin typeface="+mn-lt"/>
              </a:rPr>
              <a:t> </a:t>
            </a:r>
          </a:p>
          <a:p>
            <a:pPr marL="285750" indent="-285750">
              <a:buFont typeface="Wingdings" charset="2"/>
              <a:buChar char="§"/>
            </a:pPr>
            <a:r>
              <a:rPr lang="de-DE" sz="2400" dirty="0" err="1">
                <a:latin typeface="+mn-lt"/>
              </a:rPr>
              <a:t>less-like-this</a:t>
            </a:r>
            <a:endParaRPr lang="de-DE" sz="2400" dirty="0">
              <a:latin typeface="+mn-lt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sz="2400" dirty="0">
                <a:latin typeface="+mn-lt"/>
              </a:rPr>
              <a:t>same </a:t>
            </a:r>
            <a:r>
              <a:rPr lang="de-DE" sz="2400" dirty="0" err="1">
                <a:latin typeface="+mn-lt"/>
              </a:rPr>
              <a:t>company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filtering</a:t>
            </a:r>
            <a:endParaRPr lang="de-DE" sz="2400" dirty="0">
              <a:latin typeface="+mn-lt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sz="2400" dirty="0" err="1">
                <a:latin typeface="+mn-lt"/>
              </a:rPr>
              <a:t>boosting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jobs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from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cities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where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people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have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contacts</a:t>
            </a:r>
            <a:endParaRPr lang="de-DE" sz="2400" dirty="0">
              <a:latin typeface="+mn-lt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sz="2400" dirty="0" err="1">
                <a:latin typeface="+mn-lt"/>
              </a:rPr>
              <a:t>boosting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paid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content</a:t>
            </a:r>
            <a:endParaRPr lang="de-DE" sz="2400" dirty="0">
              <a:latin typeface="+mn-lt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sz="2400" dirty="0" err="1">
                <a:latin typeface="+mn-lt"/>
              </a:rPr>
              <a:t>outlier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filtering</a:t>
            </a:r>
            <a:endParaRPr lang="de-DE" sz="2400" dirty="0">
              <a:latin typeface="+mn-lt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sz="2400" dirty="0">
                <a:latin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2511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ung 25"/>
          <p:cNvGrpSpPr/>
          <p:nvPr/>
        </p:nvGrpSpPr>
        <p:grpSpPr>
          <a:xfrm>
            <a:off x="3791744" y="1256690"/>
            <a:ext cx="9144000" cy="5520682"/>
            <a:chOff x="4151784" y="1256690"/>
            <a:chExt cx="9144000" cy="5520682"/>
          </a:xfrm>
        </p:grpSpPr>
        <p:grpSp>
          <p:nvGrpSpPr>
            <p:cNvPr id="5" name="Gruppierung 4"/>
            <p:cNvGrpSpPr/>
            <p:nvPr/>
          </p:nvGrpSpPr>
          <p:grpSpPr>
            <a:xfrm>
              <a:off x="5050868" y="1256690"/>
              <a:ext cx="6983609" cy="5304658"/>
              <a:chOff x="-107353" y="1256690"/>
              <a:chExt cx="6983609" cy="5304658"/>
            </a:xfrm>
          </p:grpSpPr>
          <p:grpSp>
            <p:nvGrpSpPr>
              <p:cNvPr id="6" name="Gruppierung 5"/>
              <p:cNvGrpSpPr/>
              <p:nvPr/>
            </p:nvGrpSpPr>
            <p:grpSpPr>
              <a:xfrm>
                <a:off x="0" y="1256690"/>
                <a:ext cx="6516216" cy="5304658"/>
                <a:chOff x="0" y="1304764"/>
                <a:chExt cx="6516216" cy="5304658"/>
              </a:xfrm>
            </p:grpSpPr>
            <p:pic>
              <p:nvPicPr>
                <p:cNvPr id="17" name="Bild 16" descr="Onion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304764"/>
                  <a:ext cx="6516216" cy="5304658"/>
                </a:xfrm>
                <a:prstGeom prst="rect">
                  <a:avLst/>
                </a:prstGeom>
              </p:spPr>
            </p:pic>
            <p:sp>
              <p:nvSpPr>
                <p:cNvPr id="18" name="Freihandform 17"/>
                <p:cNvSpPr/>
                <p:nvPr/>
              </p:nvSpPr>
              <p:spPr>
                <a:xfrm>
                  <a:off x="863588" y="2309295"/>
                  <a:ext cx="5176762" cy="3140795"/>
                </a:xfrm>
                <a:custGeom>
                  <a:avLst/>
                  <a:gdLst>
                    <a:gd name="connsiteX0" fmla="*/ 0 w 5176762"/>
                    <a:gd name="connsiteY0" fmla="*/ 3109372 h 3140795"/>
                    <a:gd name="connsiteX1" fmla="*/ 447524 w 5176762"/>
                    <a:gd name="connsiteY1" fmla="*/ 3024705 h 3140795"/>
                    <a:gd name="connsiteX2" fmla="*/ 931333 w 5176762"/>
                    <a:gd name="connsiteY2" fmla="*/ 2165943 h 3140795"/>
                    <a:gd name="connsiteX3" fmla="*/ 1499810 w 5176762"/>
                    <a:gd name="connsiteY3" fmla="*/ 883848 h 3140795"/>
                    <a:gd name="connsiteX4" fmla="*/ 2189238 w 5176762"/>
                    <a:gd name="connsiteY4" fmla="*/ 194419 h 3140795"/>
                    <a:gd name="connsiteX5" fmla="*/ 3060095 w 5176762"/>
                    <a:gd name="connsiteY5" fmla="*/ 25086 h 3140795"/>
                    <a:gd name="connsiteX6" fmla="*/ 5176762 w 5176762"/>
                    <a:gd name="connsiteY6" fmla="*/ 895 h 3140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6762" h="3140795">
                      <a:moveTo>
                        <a:pt x="0" y="3109372"/>
                      </a:moveTo>
                      <a:cubicBezTo>
                        <a:pt x="146151" y="3145657"/>
                        <a:pt x="292302" y="3181943"/>
                        <a:pt x="447524" y="3024705"/>
                      </a:cubicBezTo>
                      <a:cubicBezTo>
                        <a:pt x="602746" y="2867467"/>
                        <a:pt x="755952" y="2522753"/>
                        <a:pt x="931333" y="2165943"/>
                      </a:cubicBezTo>
                      <a:cubicBezTo>
                        <a:pt x="1106714" y="1809133"/>
                        <a:pt x="1290159" y="1212435"/>
                        <a:pt x="1499810" y="883848"/>
                      </a:cubicBezTo>
                      <a:cubicBezTo>
                        <a:pt x="1709461" y="555261"/>
                        <a:pt x="1929190" y="337546"/>
                        <a:pt x="2189238" y="194419"/>
                      </a:cubicBezTo>
                      <a:cubicBezTo>
                        <a:pt x="2449286" y="51292"/>
                        <a:pt x="2562174" y="57340"/>
                        <a:pt x="3060095" y="25086"/>
                      </a:cubicBezTo>
                      <a:cubicBezTo>
                        <a:pt x="3558016" y="-7168"/>
                        <a:pt x="5176762" y="895"/>
                        <a:pt x="5176762" y="895"/>
                      </a:cubicBezTo>
                    </a:path>
                  </a:pathLst>
                </a:custGeom>
                <a:ln w="12700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7C800"/>
                    </a:solidFill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>
                <a:xfrm>
                  <a:off x="907143" y="2298095"/>
                  <a:ext cx="5140476" cy="3150124"/>
                </a:xfrm>
                <a:custGeom>
                  <a:avLst/>
                  <a:gdLst>
                    <a:gd name="connsiteX0" fmla="*/ 0 w 5140476"/>
                    <a:gd name="connsiteY0" fmla="*/ 3132667 h 3150124"/>
                    <a:gd name="connsiteX1" fmla="*/ 955524 w 5140476"/>
                    <a:gd name="connsiteY1" fmla="*/ 3132667 h 3150124"/>
                    <a:gd name="connsiteX2" fmla="*/ 1487714 w 5140476"/>
                    <a:gd name="connsiteY2" fmla="*/ 2951238 h 3150124"/>
                    <a:gd name="connsiteX3" fmla="*/ 2648857 w 5140476"/>
                    <a:gd name="connsiteY3" fmla="*/ 2068286 h 3150124"/>
                    <a:gd name="connsiteX4" fmla="*/ 3628571 w 5140476"/>
                    <a:gd name="connsiteY4" fmla="*/ 919238 h 3150124"/>
                    <a:gd name="connsiteX5" fmla="*/ 4257524 w 5140476"/>
                    <a:gd name="connsiteY5" fmla="*/ 326572 h 3150124"/>
                    <a:gd name="connsiteX6" fmla="*/ 5140476 w 5140476"/>
                    <a:gd name="connsiteY6" fmla="*/ 0 h 3150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0476" h="3150124">
                      <a:moveTo>
                        <a:pt x="0" y="3132667"/>
                      </a:moveTo>
                      <a:cubicBezTo>
                        <a:pt x="353786" y="3147786"/>
                        <a:pt x="707572" y="3162905"/>
                        <a:pt x="955524" y="3132667"/>
                      </a:cubicBezTo>
                      <a:cubicBezTo>
                        <a:pt x="1203476" y="3102429"/>
                        <a:pt x="1205492" y="3128635"/>
                        <a:pt x="1487714" y="2951238"/>
                      </a:cubicBezTo>
                      <a:cubicBezTo>
                        <a:pt x="1769936" y="2773841"/>
                        <a:pt x="2292048" y="2406953"/>
                        <a:pt x="2648857" y="2068286"/>
                      </a:cubicBezTo>
                      <a:cubicBezTo>
                        <a:pt x="3005666" y="1729619"/>
                        <a:pt x="3360460" y="1209524"/>
                        <a:pt x="3628571" y="919238"/>
                      </a:cubicBezTo>
                      <a:cubicBezTo>
                        <a:pt x="3896682" y="628952"/>
                        <a:pt x="4005540" y="479778"/>
                        <a:pt x="4257524" y="326572"/>
                      </a:cubicBezTo>
                      <a:cubicBezTo>
                        <a:pt x="4509508" y="173366"/>
                        <a:pt x="5140476" y="0"/>
                        <a:pt x="5140476" y="0"/>
                      </a:cubicBezTo>
                    </a:path>
                  </a:pathLst>
                </a:custGeom>
                <a:ln w="127000">
                  <a:solidFill>
                    <a:srgbClr val="A7C8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7" name="Gerade Verbindung 6"/>
              <p:cNvCxnSpPr/>
              <p:nvPr/>
            </p:nvCxnSpPr>
            <p:spPr>
              <a:xfrm>
                <a:off x="1763688" y="2060848"/>
                <a:ext cx="0" cy="3636404"/>
              </a:xfrm>
              <a:prstGeom prst="line">
                <a:avLst/>
              </a:prstGeom>
              <a:ln w="12700" cmpd="sng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2879812" y="2060848"/>
                <a:ext cx="0" cy="3672408"/>
              </a:xfrm>
              <a:prstGeom prst="line">
                <a:avLst/>
              </a:prstGeom>
              <a:ln w="76200" cmpd="sng">
                <a:solidFill>
                  <a:srgbClr val="0A53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uppierung 8"/>
              <p:cNvGrpSpPr/>
              <p:nvPr/>
            </p:nvGrpSpPr>
            <p:grpSpPr>
              <a:xfrm>
                <a:off x="4283968" y="3969060"/>
                <a:ext cx="2592288" cy="1044116"/>
                <a:chOff x="6408204" y="2348880"/>
                <a:chExt cx="2592288" cy="1044116"/>
              </a:xfrm>
            </p:grpSpPr>
            <p:sp>
              <p:nvSpPr>
                <p:cNvPr id="13" name="Rechteck 12"/>
                <p:cNvSpPr/>
                <p:nvPr/>
              </p:nvSpPr>
              <p:spPr>
                <a:xfrm>
                  <a:off x="6408204" y="2348880"/>
                  <a:ext cx="2592288" cy="10441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7056276" y="2384884"/>
                  <a:ext cx="194421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400" b="1" dirty="0" err="1">
                      <a:solidFill>
                        <a:srgbClr val="A7C800"/>
                      </a:solidFill>
                    </a:rPr>
                    <a:t>good</a:t>
                  </a:r>
                  <a:r>
                    <a:rPr lang="de-DE" sz="2400" b="1" dirty="0">
                      <a:solidFill>
                        <a:srgbClr val="A7C800"/>
                      </a:solidFill>
                    </a:rPr>
                    <a:t> </a:t>
                  </a:r>
                  <a:r>
                    <a:rPr lang="de-DE" sz="2400" b="1" dirty="0" err="1">
                      <a:solidFill>
                        <a:srgbClr val="A7C800"/>
                      </a:solidFill>
                    </a:rPr>
                    <a:t>recos</a:t>
                  </a:r>
                  <a:r>
                    <a:rPr lang="de-DE" sz="2400" b="1" dirty="0">
                      <a:solidFill>
                        <a:srgbClr val="A7C800"/>
                      </a:solidFill>
                    </a:rPr>
                    <a:t> </a:t>
                  </a:r>
                </a:p>
                <a:p>
                  <a:r>
                    <a:rPr lang="de-DE" sz="2400" b="1" dirty="0" err="1">
                      <a:solidFill>
                        <a:srgbClr val="FF0000"/>
                      </a:solidFill>
                    </a:rPr>
                    <a:t>bad</a:t>
                  </a:r>
                  <a:r>
                    <a:rPr lang="de-DE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de-DE" sz="2400" b="1" dirty="0" err="1">
                      <a:solidFill>
                        <a:srgbClr val="FF0000"/>
                      </a:solidFill>
                    </a:rPr>
                    <a:t>recos</a:t>
                  </a:r>
                  <a:endParaRPr lang="de-DE" sz="2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6624228" y="2672916"/>
                  <a:ext cx="396044" cy="0"/>
                </a:xfrm>
                <a:prstGeom prst="line">
                  <a:avLst/>
                </a:prstGeom>
                <a:ln w="76200" cmpd="sng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6624228" y="2996952"/>
                  <a:ext cx="396044" cy="0"/>
                </a:xfrm>
                <a:prstGeom prst="line">
                  <a:avLst/>
                </a:prstGeom>
                <a:ln w="7620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feld 9"/>
              <p:cNvSpPr txBox="1"/>
              <p:nvPr/>
            </p:nvSpPr>
            <p:spPr>
              <a:xfrm rot="16200000">
                <a:off x="-1471149" y="3712676"/>
                <a:ext cx="3312368" cy="58477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 err="1">
                    <a:solidFill>
                      <a:schemeClr val="accent6"/>
                    </a:solidFill>
                  </a:rPr>
                  <a:t>Percentage</a:t>
                </a:r>
                <a:r>
                  <a:rPr lang="de-DE" sz="1600" b="1" dirty="0">
                    <a:solidFill>
                      <a:schemeClr val="accent6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accent6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accent6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accent6"/>
                    </a:solidFill>
                  </a:rPr>
                  <a:t>filtered</a:t>
                </a:r>
                <a:r>
                  <a:rPr lang="de-DE" sz="1600" b="1" dirty="0">
                    <a:solidFill>
                      <a:schemeClr val="accent6"/>
                    </a:solidFill>
                  </a:rPr>
                  <a:t> user-job </a:t>
                </a:r>
              </a:p>
              <a:p>
                <a:pPr algn="ctr"/>
                <a:r>
                  <a:rPr lang="de-DE" sz="1600" b="1" dirty="0" err="1">
                    <a:solidFill>
                      <a:schemeClr val="accent6"/>
                    </a:solidFill>
                  </a:rPr>
                  <a:t>posting</a:t>
                </a:r>
                <a:r>
                  <a:rPr lang="de-DE" sz="1600" b="1" dirty="0">
                    <a:solidFill>
                      <a:schemeClr val="accent6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accent6"/>
                    </a:solidFill>
                  </a:rPr>
                  <a:t>pairs</a:t>
                </a:r>
                <a:r>
                  <a:rPr lang="de-DE" sz="1600" b="1" dirty="0">
                    <a:solidFill>
                      <a:schemeClr val="accent6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accent6"/>
                    </a:solidFill>
                  </a:rPr>
                  <a:t>by</a:t>
                </a:r>
                <a:r>
                  <a:rPr lang="de-DE" sz="1600" b="1" dirty="0">
                    <a:solidFill>
                      <a:schemeClr val="accent6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accent6"/>
                    </a:solidFill>
                  </a:rPr>
                  <a:t>rating</a:t>
                </a:r>
                <a:endParaRPr lang="de-DE" sz="16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" name="Rechteck 10"/>
              <p:cNvSpPr/>
              <p:nvPr/>
            </p:nvSpPr>
            <p:spPr>
              <a:xfrm>
                <a:off x="755576" y="1484784"/>
                <a:ext cx="5580620" cy="46805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feld 11"/>
              <p:cNvSpPr txBox="1"/>
              <p:nvPr/>
            </p:nvSpPr>
            <p:spPr>
              <a:xfrm>
                <a:off x="2303748" y="6057292"/>
                <a:ext cx="2272347" cy="33855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 err="1">
                    <a:solidFill>
                      <a:schemeClr val="accent6"/>
                    </a:solidFill>
                  </a:rPr>
                  <a:t>threshold</a:t>
                </a:r>
                <a:endParaRPr lang="de-DE" sz="1600" b="1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20" name="Textfeld 19"/>
            <p:cNvSpPr txBox="1"/>
            <p:nvPr/>
          </p:nvSpPr>
          <p:spPr>
            <a:xfrm>
              <a:off x="4151784" y="6438818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i="1" dirty="0" err="1"/>
                <a:t>Example</a:t>
              </a:r>
              <a:r>
                <a:rPr lang="de-DE" sz="1600" i="1" dirty="0"/>
                <a:t>: </a:t>
              </a:r>
              <a:r>
                <a:rPr lang="de-DE" sz="1600" i="1" dirty="0" err="1"/>
                <a:t>with</a:t>
              </a:r>
              <a:r>
                <a:rPr lang="de-DE" sz="1600" i="1" dirty="0"/>
                <a:t> a </a:t>
              </a:r>
              <a:r>
                <a:rPr lang="de-DE" sz="1600" i="1" dirty="0" err="1"/>
                <a:t>threshold</a:t>
              </a:r>
              <a:r>
                <a:rPr lang="de-DE" sz="1600" i="1" dirty="0"/>
                <a:t> </a:t>
              </a:r>
              <a:r>
                <a:rPr lang="de-DE" sz="1600" i="1" dirty="0" err="1"/>
                <a:t>of</a:t>
              </a:r>
              <a:r>
                <a:rPr lang="de-DE" sz="1600" i="1" dirty="0"/>
                <a:t> 2.5 </a:t>
              </a:r>
              <a:r>
                <a:rPr lang="de-DE" sz="1600" i="1" dirty="0" err="1"/>
                <a:t>we</a:t>
              </a:r>
              <a:r>
                <a:rPr lang="de-DE" sz="1600" i="1" dirty="0"/>
                <a:t> kill 86% </a:t>
              </a:r>
              <a:r>
                <a:rPr lang="de-DE" sz="1600" i="1" dirty="0" err="1"/>
                <a:t>of</a:t>
              </a:r>
              <a:r>
                <a:rPr lang="de-DE" sz="1600" i="1" dirty="0"/>
                <a:t> </a:t>
              </a:r>
              <a:r>
                <a:rPr lang="de-DE" sz="1600" i="1" dirty="0" err="1"/>
                <a:t>the</a:t>
              </a:r>
              <a:r>
                <a:rPr lang="de-DE" sz="1600" i="1" dirty="0"/>
                <a:t> </a:t>
              </a:r>
              <a:r>
                <a:rPr lang="de-DE" sz="1600" i="1" dirty="0" err="1"/>
                <a:t>bad</a:t>
              </a:r>
              <a:r>
                <a:rPr lang="de-DE" sz="1600" i="1" dirty="0"/>
                <a:t> </a:t>
              </a:r>
              <a:r>
                <a:rPr lang="de-DE" sz="1600" i="1" dirty="0" err="1"/>
                <a:t>and</a:t>
              </a:r>
              <a:r>
                <a:rPr lang="de-DE" sz="1600" i="1" dirty="0"/>
                <a:t> 18% </a:t>
              </a:r>
              <a:r>
                <a:rPr lang="de-DE" sz="1600" i="1" dirty="0" err="1"/>
                <a:t>of</a:t>
              </a:r>
              <a:r>
                <a:rPr lang="de-DE" sz="1600" i="1" dirty="0"/>
                <a:t> </a:t>
              </a:r>
              <a:r>
                <a:rPr lang="de-DE" sz="1600" i="1" dirty="0" err="1"/>
                <a:t>the</a:t>
              </a:r>
              <a:r>
                <a:rPr lang="de-DE" sz="1600" i="1" dirty="0"/>
                <a:t> </a:t>
              </a:r>
              <a:r>
                <a:rPr lang="de-DE" sz="1600" i="1" dirty="0" err="1"/>
                <a:t>good</a:t>
              </a:r>
              <a:r>
                <a:rPr lang="de-DE" sz="1600" i="1" dirty="0"/>
                <a:t> </a:t>
              </a:r>
              <a:r>
                <a:rPr lang="de-DE" sz="1600" i="1" dirty="0" err="1"/>
                <a:t>recos</a:t>
              </a:r>
              <a:endParaRPr lang="de-DE" sz="1600" i="1" dirty="0"/>
            </a:p>
          </p:txBody>
        </p:sp>
        <p:cxnSp>
          <p:nvCxnSpPr>
            <p:cNvPr id="21" name="Gekrümmte Verbindung 20"/>
            <p:cNvCxnSpPr/>
            <p:nvPr/>
          </p:nvCxnSpPr>
          <p:spPr>
            <a:xfrm rot="5400000" flipH="1" flipV="1">
              <a:off x="7392652" y="5840760"/>
              <a:ext cx="684076" cy="541076"/>
            </a:xfrm>
            <a:prstGeom prst="curvedConnector3">
              <a:avLst>
                <a:gd name="adj1" fmla="val 50000"/>
              </a:avLst>
            </a:prstGeom>
            <a:ln w="38100" cmpd="sng">
              <a:solidFill>
                <a:srgbClr val="0A5354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feld 23"/>
          <p:cNvSpPr txBox="1"/>
          <p:nvPr/>
        </p:nvSpPr>
        <p:spPr>
          <a:xfrm flipH="1">
            <a:off x="875420" y="1988835"/>
            <a:ext cx="3384376" cy="317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Approach:</a:t>
            </a:r>
          </a:p>
          <a:p>
            <a:endParaRPr lang="de-DE" sz="1200" dirty="0"/>
          </a:p>
          <a:p>
            <a:pPr marL="342900" indent="-342900">
              <a:buFont typeface="+mj-lt"/>
              <a:buAutoNum type="arabicPeriod"/>
            </a:pPr>
            <a:r>
              <a:rPr lang="de-DE" sz="2200" dirty="0" err="1"/>
              <a:t>Predict</a:t>
            </a:r>
            <a:r>
              <a:rPr lang="de-DE" sz="2200" dirty="0"/>
              <a:t> a </a:t>
            </a:r>
            <a:r>
              <a:rPr lang="de-DE" sz="2200" dirty="0" err="1"/>
              <a:t>rating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user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its</a:t>
            </a:r>
            <a:r>
              <a:rPr lang="de-DE" sz="2200" dirty="0"/>
              <a:t> top-x </a:t>
            </a:r>
            <a:r>
              <a:rPr lang="de-DE" sz="2200" dirty="0" err="1"/>
              <a:t>recommendations</a:t>
            </a:r>
            <a:endParaRPr lang="de-DE" sz="2200" dirty="0"/>
          </a:p>
          <a:p>
            <a:pPr marL="342900" indent="-342900">
              <a:buFont typeface="+mj-lt"/>
              <a:buAutoNum type="arabicPeriod"/>
            </a:pPr>
            <a:endParaRPr lang="de-DE" sz="1200" dirty="0"/>
          </a:p>
          <a:p>
            <a:pPr marL="342900" indent="-342900">
              <a:buFont typeface="+mj-lt"/>
              <a:buAutoNum type="arabicPeriod"/>
            </a:pPr>
            <a:r>
              <a:rPr lang="de-DE" sz="2200" dirty="0"/>
              <a:t>Remove </a:t>
            </a:r>
            <a:r>
              <a:rPr lang="de-DE" sz="2200" dirty="0" err="1"/>
              <a:t>recos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a </a:t>
            </a:r>
            <a:r>
              <a:rPr lang="de-DE" sz="2200" dirty="0" err="1"/>
              <a:t>rating</a:t>
            </a:r>
            <a:r>
              <a:rPr lang="de-DE" sz="2200" dirty="0"/>
              <a:t> </a:t>
            </a:r>
            <a:r>
              <a:rPr lang="de-DE" sz="2200" dirty="0" err="1"/>
              <a:t>below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endParaRPr lang="de-DE" sz="2200" dirty="0"/>
          </a:p>
          <a:p>
            <a:pPr marL="342900" indent="-342900">
              <a:buFont typeface="+mj-lt"/>
              <a:buAutoNum type="arabicPeriod"/>
            </a:pPr>
            <a:endParaRPr lang="de-DE" sz="2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Outlier Filtering: Trade-off between killing bad recommendations and keeping good ones</a:t>
            </a:r>
            <a:br>
              <a:rPr lang="de-DE" b="1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66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noProof="0" dirty="0" err="1"/>
              <a:t>Bulding</a:t>
            </a:r>
            <a:r>
              <a:rPr lang="en-US" noProof="0" dirty="0"/>
              <a:t> Recommender Systems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2B9E-EE1F-4288-A4BB-EBFFE6132482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23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2C33-C0AB-4541-AB07-C6430798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07F2-6680-3648-A7EF-2DF1E527C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Challenges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Algorithms</a:t>
            </a:r>
            <a:endParaRPr lang="de-DE" sz="2800" dirty="0"/>
          </a:p>
          <a:p>
            <a:r>
              <a:rPr lang="de-DE" sz="2800" dirty="0"/>
              <a:t>Building </a:t>
            </a:r>
            <a:r>
              <a:rPr lang="de-DE" sz="2800" dirty="0" err="1"/>
              <a:t>Recommender</a:t>
            </a:r>
            <a:r>
              <a:rPr lang="de-DE" sz="2800" dirty="0"/>
              <a:t> Systems</a:t>
            </a:r>
          </a:p>
          <a:p>
            <a:r>
              <a:rPr lang="de-DE" sz="2800" dirty="0" err="1"/>
              <a:t>Deployment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RecSys</a:t>
            </a:r>
            <a:r>
              <a:rPr lang="de-DE" sz="2800" dirty="0"/>
              <a:t> Models</a:t>
            </a:r>
          </a:p>
          <a:p>
            <a:r>
              <a:rPr lang="de-DE" sz="2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9049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cala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23" y="2384884"/>
            <a:ext cx="6064155" cy="1800200"/>
          </a:xfrm>
          <a:prstGeom prst="rect">
            <a:avLst/>
          </a:prstGeom>
        </p:spPr>
      </p:pic>
      <p:grpSp>
        <p:nvGrpSpPr>
          <p:cNvPr id="23" name="Gruppierung 22"/>
          <p:cNvGrpSpPr/>
          <p:nvPr/>
        </p:nvGrpSpPr>
        <p:grpSpPr>
          <a:xfrm>
            <a:off x="155340" y="224644"/>
            <a:ext cx="11924286" cy="6531351"/>
            <a:chOff x="155340" y="224644"/>
            <a:chExt cx="11924286" cy="6531351"/>
          </a:xfrm>
        </p:grpSpPr>
        <p:grpSp>
          <p:nvGrpSpPr>
            <p:cNvPr id="21" name="Gruppierung 20"/>
            <p:cNvGrpSpPr/>
            <p:nvPr/>
          </p:nvGrpSpPr>
          <p:grpSpPr>
            <a:xfrm>
              <a:off x="155340" y="224644"/>
              <a:ext cx="11924286" cy="6531351"/>
              <a:chOff x="155340" y="224644"/>
              <a:chExt cx="11924286" cy="6531351"/>
            </a:xfrm>
          </p:grpSpPr>
          <p:pic>
            <p:nvPicPr>
              <p:cNvPr id="10" name="Bild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9756" y="224644"/>
                <a:ext cx="4178300" cy="2032000"/>
              </a:xfrm>
              <a:prstGeom prst="rect">
                <a:avLst/>
              </a:prstGeom>
            </p:spPr>
          </p:pic>
          <p:pic>
            <p:nvPicPr>
              <p:cNvPr id="11" name="Bild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9796" y="4653136"/>
                <a:ext cx="1933273" cy="2102859"/>
              </a:xfrm>
              <a:prstGeom prst="rect">
                <a:avLst/>
              </a:prstGeom>
            </p:spPr>
          </p:pic>
          <p:pic>
            <p:nvPicPr>
              <p:cNvPr id="12" name="Bild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40" y="2852936"/>
                <a:ext cx="2470992" cy="1656184"/>
              </a:xfrm>
              <a:prstGeom prst="rect">
                <a:avLst/>
              </a:prstGeom>
            </p:spPr>
          </p:pic>
          <p:pic>
            <p:nvPicPr>
              <p:cNvPr id="13" name="Bild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628" y="1051848"/>
                <a:ext cx="2879619" cy="882464"/>
              </a:xfrm>
              <a:prstGeom prst="rect">
                <a:avLst/>
              </a:prstGeom>
            </p:spPr>
          </p:pic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0276" y="5265204"/>
                <a:ext cx="2894856" cy="886001"/>
              </a:xfrm>
              <a:prstGeom prst="rect">
                <a:avLst/>
              </a:prstGeom>
            </p:spPr>
          </p:pic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16380" y="3212976"/>
                <a:ext cx="2563246" cy="1341512"/>
              </a:xfrm>
              <a:prstGeom prst="rect">
                <a:avLst/>
              </a:prstGeom>
            </p:spPr>
          </p:pic>
          <p:pic>
            <p:nvPicPr>
              <p:cNvPr id="17" name="Bild 1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448" y="4833156"/>
                <a:ext cx="2772308" cy="1427225"/>
              </a:xfrm>
              <a:prstGeom prst="rect">
                <a:avLst/>
              </a:prstGeom>
            </p:spPr>
          </p:pic>
          <p:pic>
            <p:nvPicPr>
              <p:cNvPr id="19" name="Bild 18" descr="Whale Logo332_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6040" y="4689140"/>
                <a:ext cx="2217560" cy="1656987"/>
              </a:xfrm>
              <a:prstGeom prst="rect">
                <a:avLst/>
              </a:prstGeom>
            </p:spPr>
          </p:pic>
        </p:grpSp>
        <p:pic>
          <p:nvPicPr>
            <p:cNvPr id="22" name="Bild 21" descr="Apache_Hive_logo.svg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296" y="296652"/>
              <a:ext cx="2160240" cy="194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4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071664" y="2744924"/>
            <a:ext cx="2232248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 </a:t>
            </a:r>
            <a:r>
              <a:rPr lang="de-DE" dirty="0" err="1"/>
              <a:t>Recommender</a:t>
            </a:r>
            <a:endParaRPr lang="de-DE" dirty="0"/>
          </a:p>
        </p:txBody>
      </p:sp>
      <p:sp>
        <p:nvSpPr>
          <p:cNvPr id="6" name="Zylinder 5"/>
          <p:cNvSpPr/>
          <p:nvPr/>
        </p:nvSpPr>
        <p:spPr>
          <a:xfrm>
            <a:off x="6924092" y="1232756"/>
            <a:ext cx="1440160" cy="1260140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C* / MySQL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8076220" y="2888940"/>
            <a:ext cx="1764196" cy="1260140"/>
          </a:xfrm>
          <a:prstGeom prst="roundRect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Services</a:t>
            </a:r>
          </a:p>
        </p:txBody>
      </p:sp>
      <p:sp>
        <p:nvSpPr>
          <p:cNvPr id="8" name="Achteck 7"/>
          <p:cNvSpPr/>
          <p:nvPr/>
        </p:nvSpPr>
        <p:spPr>
          <a:xfrm>
            <a:off x="6924092" y="4761148"/>
            <a:ext cx="1512168" cy="1512168"/>
          </a:xfrm>
          <a:prstGeom prst="octag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Elastic</a:t>
            </a:r>
            <a:r>
              <a:rPr lang="de-DE" dirty="0"/>
              <a:t> Search</a:t>
            </a:r>
          </a:p>
        </p:txBody>
      </p:sp>
      <p:grpSp>
        <p:nvGrpSpPr>
          <p:cNvPr id="17" name="Gruppierung 16"/>
          <p:cNvGrpSpPr/>
          <p:nvPr/>
        </p:nvGrpSpPr>
        <p:grpSpPr>
          <a:xfrm>
            <a:off x="1235460" y="3140968"/>
            <a:ext cx="1728192" cy="396044"/>
            <a:chOff x="1235460" y="3140968"/>
            <a:chExt cx="1728192" cy="396044"/>
          </a:xfrm>
        </p:grpSpPr>
        <p:cxnSp>
          <p:nvCxnSpPr>
            <p:cNvPr id="12" name="Gerade Verbindung mit Pfeil 11"/>
            <p:cNvCxnSpPr/>
            <p:nvPr/>
          </p:nvCxnSpPr>
          <p:spPr>
            <a:xfrm>
              <a:off x="1235460" y="3537012"/>
              <a:ext cx="1728192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523492" y="3140968"/>
              <a:ext cx="92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user</a:t>
              </a:r>
              <a:r>
                <a:rPr lang="de-DE" dirty="0"/>
                <a:t> ID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411922" y="2276872"/>
            <a:ext cx="1368152" cy="1188132"/>
            <a:chOff x="5341762" y="2276872"/>
            <a:chExt cx="1438314" cy="1223077"/>
          </a:xfrm>
        </p:grpSpPr>
        <p:cxnSp>
          <p:nvCxnSpPr>
            <p:cNvPr id="10" name="Gerade Verbindung mit Pfeil 9"/>
            <p:cNvCxnSpPr/>
            <p:nvPr/>
          </p:nvCxnSpPr>
          <p:spPr>
            <a:xfrm flipV="1">
              <a:off x="5341762" y="2276872"/>
              <a:ext cx="1438314" cy="1223077"/>
            </a:xfrm>
            <a:prstGeom prst="straightConnector1">
              <a:avLst/>
            </a:prstGeom>
            <a:ln>
              <a:solidFill>
                <a:srgbClr val="75757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5699956" y="2492896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~20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47928" y="3212976"/>
            <a:ext cx="2484276" cy="369332"/>
            <a:chOff x="5447928" y="3212976"/>
            <a:chExt cx="2484276" cy="369332"/>
          </a:xfrm>
        </p:grpSpPr>
        <p:cxnSp>
          <p:nvCxnSpPr>
            <p:cNvPr id="19" name="Gerade Verbindung mit Pfeil 18"/>
            <p:cNvCxnSpPr/>
            <p:nvPr/>
          </p:nvCxnSpPr>
          <p:spPr>
            <a:xfrm>
              <a:off x="5447928" y="3537012"/>
              <a:ext cx="2484276" cy="0"/>
            </a:xfrm>
            <a:prstGeom prst="straightConnector1">
              <a:avLst/>
            </a:prstGeom>
            <a:ln>
              <a:solidFill>
                <a:srgbClr val="75757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/>
          </p:nvSpPr>
          <p:spPr>
            <a:xfrm>
              <a:off x="6528048" y="3212976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~7</a:t>
              </a: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5411924" y="3609020"/>
            <a:ext cx="1620180" cy="1332148"/>
            <a:chOff x="5393922" y="3609020"/>
            <a:chExt cx="1350150" cy="1332148"/>
          </a:xfrm>
        </p:grpSpPr>
        <p:cxnSp>
          <p:nvCxnSpPr>
            <p:cNvPr id="21" name="Gerade Verbindung mit Pfeil 20"/>
            <p:cNvCxnSpPr/>
            <p:nvPr/>
          </p:nvCxnSpPr>
          <p:spPr>
            <a:xfrm>
              <a:off x="5393922" y="3609020"/>
              <a:ext cx="1350150" cy="1332148"/>
            </a:xfrm>
            <a:prstGeom prst="straightConnector1">
              <a:avLst/>
            </a:prstGeom>
            <a:ln>
              <a:solidFill>
                <a:srgbClr val="75757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5987988" y="396906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~4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108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7999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0" y="0"/>
            <a:ext cx="4475820" cy="3577093"/>
          </a:xfrm>
        </p:spPr>
        <p:txBody>
          <a:bodyPr/>
          <a:lstStyle/>
          <a:p>
            <a:r>
              <a:rPr lang="de-DE" sz="3400" dirty="0"/>
              <a:t>Single </a:t>
            </a:r>
            <a:r>
              <a:rPr lang="de-DE" sz="3400" dirty="0" err="1"/>
              <a:t>threaded</a:t>
            </a:r>
            <a:r>
              <a:rPr lang="de-DE" sz="3400" dirty="0"/>
              <a:t> </a:t>
            </a:r>
            <a:r>
              <a:rPr lang="de-DE" sz="3400" dirty="0" err="1"/>
              <a:t>this</a:t>
            </a:r>
            <a:r>
              <a:rPr lang="de-DE" sz="3400" dirty="0"/>
              <a:t> </a:t>
            </a:r>
            <a:r>
              <a:rPr lang="de-DE" sz="3400" dirty="0" err="1"/>
              <a:t>would</a:t>
            </a:r>
            <a:r>
              <a:rPr lang="de-DE" sz="3400" dirty="0"/>
              <a:t> </a:t>
            </a:r>
            <a:r>
              <a:rPr lang="de-DE" sz="3400" dirty="0" err="1"/>
              <a:t>take</a:t>
            </a:r>
            <a:r>
              <a:rPr lang="de-DE" sz="3400" dirty="0"/>
              <a:t> </a:t>
            </a:r>
            <a:r>
              <a:rPr lang="de-DE" sz="3400" dirty="0" err="1"/>
              <a:t>up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12 </a:t>
            </a:r>
            <a:br>
              <a:rPr lang="de-DE" sz="3400" dirty="0"/>
            </a:br>
            <a:r>
              <a:rPr lang="de-DE" sz="3400" dirty="0" err="1"/>
              <a:t>seconds</a:t>
            </a:r>
            <a:r>
              <a:rPr lang="de-DE" sz="3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9692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group-snails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-8000" y="0"/>
            <a:ext cx="13039416" cy="7334672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146" y="0"/>
            <a:ext cx="4471674" cy="364502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de-DE" sz="3400" dirty="0" err="1"/>
              <a:t>How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make</a:t>
            </a:r>
            <a:r>
              <a:rPr lang="de-DE" sz="3400" dirty="0"/>
              <a:t> </a:t>
            </a:r>
            <a:r>
              <a:rPr lang="de-DE" sz="3400" dirty="0" err="1"/>
              <a:t>it</a:t>
            </a:r>
            <a:r>
              <a:rPr lang="de-DE" sz="3400" dirty="0"/>
              <a:t> </a:t>
            </a:r>
            <a:r>
              <a:rPr lang="de-DE" sz="3400" dirty="0" err="1"/>
              <a:t>faster</a:t>
            </a:r>
            <a:r>
              <a:rPr lang="de-DE" sz="3400" dirty="0"/>
              <a:t>?</a:t>
            </a:r>
            <a:br>
              <a:rPr lang="de-DE" sz="3400" dirty="0"/>
            </a:br>
            <a:br>
              <a:rPr lang="de-DE" sz="3400" dirty="0"/>
            </a:br>
            <a:r>
              <a:rPr lang="de-DE" sz="3400" dirty="0"/>
              <a:t>Do </a:t>
            </a:r>
            <a:r>
              <a:rPr lang="de-DE" sz="3400" dirty="0" err="1"/>
              <a:t>computations</a:t>
            </a:r>
            <a:r>
              <a:rPr lang="de-DE" sz="3400" dirty="0"/>
              <a:t> in parallel!</a:t>
            </a:r>
          </a:p>
        </p:txBody>
      </p:sp>
    </p:spTree>
    <p:extLst>
      <p:ext uri="{BB962C8B-B14F-4D97-AF65-F5344CB8AC3E}">
        <p14:creationId xmlns:p14="http://schemas.microsoft.com/office/powerpoint/2010/main" val="263091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Internal </a:t>
            </a:r>
            <a:r>
              <a:rPr lang="de-DE" dirty="0" err="1"/>
              <a:t>recommender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947428" y="1700808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Abgerundetes Rechteck 5"/>
          <p:cNvSpPr/>
          <p:nvPr/>
        </p:nvSpPr>
        <p:spPr>
          <a:xfrm>
            <a:off x="947428" y="2672916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" name="Abgerundetes Rechteck 6"/>
          <p:cNvSpPr/>
          <p:nvPr/>
        </p:nvSpPr>
        <p:spPr>
          <a:xfrm>
            <a:off x="947428" y="4977172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en-US" baseline="-25000" dirty="0"/>
              <a:t>N</a:t>
            </a:r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215680" y="2204864"/>
            <a:ext cx="864096" cy="684076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Abgerundetes Rechteck 10"/>
          <p:cNvSpPr/>
          <p:nvPr/>
        </p:nvSpPr>
        <p:spPr>
          <a:xfrm>
            <a:off x="3215680" y="3104964"/>
            <a:ext cx="864096" cy="684076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2" name="Abgerundetes Rechteck 11"/>
          <p:cNvSpPr/>
          <p:nvPr/>
        </p:nvSpPr>
        <p:spPr>
          <a:xfrm>
            <a:off x="3215680" y="4473116"/>
            <a:ext cx="864096" cy="684076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</a:t>
            </a:r>
            <a:r>
              <a:rPr lang="en-US" baseline="-25000" dirty="0"/>
              <a:t>M</a:t>
            </a:r>
            <a:endParaRPr lang="en-US" dirty="0"/>
          </a:p>
        </p:txBody>
      </p:sp>
      <p:sp>
        <p:nvSpPr>
          <p:cNvPr id="13" name="Abgerundetes Rechteck 12"/>
          <p:cNvSpPr/>
          <p:nvPr/>
        </p:nvSpPr>
        <p:spPr>
          <a:xfrm>
            <a:off x="947428" y="3573016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4" name="Raute 13"/>
          <p:cNvSpPr/>
          <p:nvPr/>
        </p:nvSpPr>
        <p:spPr>
          <a:xfrm>
            <a:off x="5015880" y="3248980"/>
            <a:ext cx="1728192" cy="9001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10344472" y="3356992"/>
            <a:ext cx="864096" cy="68407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</a:t>
            </a:r>
            <a:r>
              <a:rPr lang="mr-IN" baseline="-25000" dirty="0"/>
              <a:t>…</a:t>
            </a:r>
            <a:endParaRPr lang="en-US" dirty="0"/>
          </a:p>
        </p:txBody>
      </p:sp>
      <p:sp>
        <p:nvSpPr>
          <p:cNvPr id="16" name="Abgerundetes Rechteck 15"/>
          <p:cNvSpPr/>
          <p:nvPr/>
        </p:nvSpPr>
        <p:spPr>
          <a:xfrm>
            <a:off x="8832506" y="3771038"/>
            <a:ext cx="864096" cy="684076"/>
          </a:xfrm>
          <a:prstGeom prst="roundRect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de-DE" baseline="-25000" dirty="0"/>
              <a:t>2</a:t>
            </a:r>
            <a:endParaRPr lang="en-US" dirty="0"/>
          </a:p>
        </p:txBody>
      </p:sp>
      <p:sp>
        <p:nvSpPr>
          <p:cNvPr id="18" name="Abgerundetes Rechteck 17"/>
          <p:cNvSpPr/>
          <p:nvPr/>
        </p:nvSpPr>
        <p:spPr>
          <a:xfrm>
            <a:off x="7356140" y="2479034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2135560" y="2348880"/>
            <a:ext cx="756084" cy="2160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2135560" y="2996952"/>
            <a:ext cx="756084" cy="2160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V="1">
            <a:off x="2135560" y="4005064"/>
            <a:ext cx="756084" cy="2160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V="1">
            <a:off x="2135560" y="4905164"/>
            <a:ext cx="777711" cy="253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4187788" y="2600908"/>
            <a:ext cx="576064" cy="32403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187788" y="3248980"/>
            <a:ext cx="612068" cy="2880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4187788" y="4401108"/>
            <a:ext cx="648072" cy="2897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1343472" y="4437112"/>
            <a:ext cx="0" cy="432048"/>
          </a:xfrm>
          <a:prstGeom prst="line">
            <a:avLst/>
          </a:prstGeom>
          <a:ln>
            <a:solidFill>
              <a:srgbClr val="75757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>
            <a:off x="3611724" y="3933056"/>
            <a:ext cx="0" cy="432048"/>
          </a:xfrm>
          <a:prstGeom prst="line">
            <a:avLst/>
          </a:prstGeom>
          <a:ln>
            <a:solidFill>
              <a:srgbClr val="75757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6888088" y="3681028"/>
            <a:ext cx="32403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>
            <a:off x="8328248" y="3681028"/>
            <a:ext cx="32403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>
            <a:off x="9876420" y="3681028"/>
            <a:ext cx="32403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bgerundetes Rechteck 41"/>
          <p:cNvSpPr/>
          <p:nvPr/>
        </p:nvSpPr>
        <p:spPr>
          <a:xfrm>
            <a:off x="5159896" y="5265204"/>
            <a:ext cx="682181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</a:p>
        </p:txBody>
      </p:sp>
      <p:sp>
        <p:nvSpPr>
          <p:cNvPr id="43" name="Abgerundetes Rechteck 42"/>
          <p:cNvSpPr/>
          <p:nvPr/>
        </p:nvSpPr>
        <p:spPr>
          <a:xfrm>
            <a:off x="5159896" y="5877272"/>
            <a:ext cx="682181" cy="540060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</a:t>
            </a:r>
          </a:p>
        </p:txBody>
      </p:sp>
      <p:sp>
        <p:nvSpPr>
          <p:cNvPr id="44" name="Abgerundetes Rechteck 43"/>
          <p:cNvSpPr/>
          <p:nvPr/>
        </p:nvSpPr>
        <p:spPr>
          <a:xfrm>
            <a:off x="8400256" y="5265204"/>
            <a:ext cx="684076" cy="540060"/>
          </a:xfrm>
          <a:prstGeom prst="roundRect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45" name="Abgerundetes Rechteck 44"/>
          <p:cNvSpPr/>
          <p:nvPr/>
        </p:nvSpPr>
        <p:spPr>
          <a:xfrm>
            <a:off x="8400256" y="5877272"/>
            <a:ext cx="682181" cy="54006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5915980" y="537321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5927010" y="598528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Recommender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9336360" y="53732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9336360" y="598528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Rerank</a:t>
            </a:r>
            <a:endParaRPr lang="en-US" dirty="0"/>
          </a:p>
        </p:txBody>
      </p:sp>
      <p:sp>
        <p:nvSpPr>
          <p:cNvPr id="34" name="Abgerundetes Rechteck 17">
            <a:extLst>
              <a:ext uri="{FF2B5EF4-FFF2-40B4-BE49-F238E27FC236}">
                <a16:creationId xmlns:a16="http://schemas.microsoft.com/office/drawing/2014/main" id="{FD7AA802-B3A2-3246-873D-8E626E03F4AB}"/>
              </a:ext>
            </a:extLst>
          </p:cNvPr>
          <p:cNvSpPr/>
          <p:nvPr/>
        </p:nvSpPr>
        <p:spPr>
          <a:xfrm>
            <a:off x="7356241" y="3333512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8" name="Abgerundetes Rechteck 17">
            <a:extLst>
              <a:ext uri="{FF2B5EF4-FFF2-40B4-BE49-F238E27FC236}">
                <a16:creationId xmlns:a16="http://schemas.microsoft.com/office/drawing/2014/main" id="{BD36D53B-0CED-B643-A22D-31F7D0819956}"/>
              </a:ext>
            </a:extLst>
          </p:cNvPr>
          <p:cNvSpPr/>
          <p:nvPr/>
        </p:nvSpPr>
        <p:spPr>
          <a:xfrm>
            <a:off x="7383861" y="4185084"/>
            <a:ext cx="864096" cy="68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</a:t>
            </a:r>
            <a:r>
              <a:rPr lang="mr-IN" baseline="-25000" dirty="0"/>
              <a:t>…</a:t>
            </a:r>
            <a:endParaRPr lang="en-US" dirty="0"/>
          </a:p>
        </p:txBody>
      </p:sp>
      <p:sp>
        <p:nvSpPr>
          <p:cNvPr id="39" name="Abgerundetes Rechteck 15">
            <a:extLst>
              <a:ext uri="{FF2B5EF4-FFF2-40B4-BE49-F238E27FC236}">
                <a16:creationId xmlns:a16="http://schemas.microsoft.com/office/drawing/2014/main" id="{3D3AE736-5316-7E43-826A-71A588CF1316}"/>
              </a:ext>
            </a:extLst>
          </p:cNvPr>
          <p:cNvSpPr/>
          <p:nvPr/>
        </p:nvSpPr>
        <p:spPr>
          <a:xfrm>
            <a:off x="8832304" y="2844226"/>
            <a:ext cx="864096" cy="684076"/>
          </a:xfrm>
          <a:prstGeom prst="roundRect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de-DE" baseline="-25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34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Online &amp; Batch Processing 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58248A0B-48CA-F444-B93B-1CC1D0E8A647}"/>
              </a:ext>
            </a:extLst>
          </p:cNvPr>
          <p:cNvSpPr txBox="1">
            <a:spLocks/>
          </p:cNvSpPr>
          <p:nvPr/>
        </p:nvSpPr>
        <p:spPr bwMode="gray">
          <a:xfrm>
            <a:off x="947428" y="1701341"/>
            <a:ext cx="4068452" cy="504002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120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4476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666666"/>
                </a:solidFill>
                <a:latin typeface="Fira Sans"/>
              </a:rPr>
              <a:t>Online data  </a:t>
            </a:r>
          </a:p>
          <a:p>
            <a:pPr marL="421200" lvl="1" indent="-370800">
              <a:spcBef>
                <a:spcPts val="1200"/>
              </a:spcBef>
              <a:buFont typeface="Symbol" charset="2"/>
              <a:buChar char="-"/>
            </a:pPr>
            <a:r>
              <a:rPr lang="en-US" sz="2200" dirty="0">
                <a:solidFill>
                  <a:srgbClr val="666666"/>
                </a:solidFill>
                <a:latin typeface="Fira Sans"/>
              </a:rPr>
              <a:t>Lookup or computation takes milliseconds</a:t>
            </a:r>
          </a:p>
          <a:p>
            <a:pPr marL="421200" lvl="1" indent="-370800">
              <a:spcBef>
                <a:spcPts val="1200"/>
              </a:spcBef>
              <a:buFont typeface="Symbol" charset="2"/>
              <a:buChar char="-"/>
            </a:pPr>
            <a:r>
              <a:rPr lang="en-US" sz="2200" dirty="0">
                <a:solidFill>
                  <a:srgbClr val="666666"/>
                </a:solidFill>
                <a:latin typeface="Fira Sans"/>
              </a:rPr>
              <a:t>Often required when data must be up-to-date (e.g. contextual user info)</a:t>
            </a:r>
          </a:p>
          <a:p>
            <a:pPr marL="421200" lvl="1" indent="-370800">
              <a:spcBef>
                <a:spcPts val="1200"/>
              </a:spcBef>
              <a:buFont typeface="Symbol" charset="2"/>
              <a:buChar char="-"/>
            </a:pPr>
            <a:r>
              <a:rPr lang="en-US" sz="2200" dirty="0">
                <a:solidFill>
                  <a:srgbClr val="666666"/>
                </a:solidFill>
                <a:latin typeface="Fira Sans"/>
              </a:rPr>
              <a:t>Examples: </a:t>
            </a:r>
          </a:p>
          <a:p>
            <a:pPr marL="676800" lvl="2" indent="-262800">
              <a:spcBef>
                <a:spcPts val="1200"/>
              </a:spcBef>
              <a:buFont typeface="Wingdings" charset="2"/>
              <a:buChar char="§"/>
            </a:pPr>
            <a:r>
              <a:rPr lang="en-US" sz="1800" dirty="0">
                <a:solidFill>
                  <a:srgbClr val="666666"/>
                </a:solidFill>
                <a:latin typeface="Fira Sans"/>
              </a:rPr>
              <a:t>User profile data </a:t>
            </a:r>
          </a:p>
          <a:p>
            <a:pPr marL="676800" lvl="2" indent="-262800">
              <a:spcBef>
                <a:spcPts val="1200"/>
              </a:spcBef>
              <a:buFont typeface="Wingdings" charset="2"/>
              <a:buChar char="§"/>
            </a:pPr>
            <a:r>
              <a:rPr lang="en-US" sz="1800" dirty="0">
                <a:solidFill>
                  <a:srgbClr val="666666"/>
                </a:solidFill>
                <a:latin typeface="Fira Sans"/>
              </a:rPr>
              <a:t>Contacts of the user</a:t>
            </a:r>
          </a:p>
          <a:p>
            <a:pPr marL="676800" lvl="2" indent="-262800">
              <a:spcBef>
                <a:spcPts val="1200"/>
              </a:spcBef>
              <a:buFont typeface="Wingdings" charset="2"/>
              <a:buChar char="§"/>
            </a:pPr>
            <a:r>
              <a:rPr lang="en-US" sz="1800" dirty="0">
                <a:solidFill>
                  <a:srgbClr val="666666"/>
                </a:solidFill>
                <a:latin typeface="Fira Sans"/>
              </a:rPr>
              <a:t>Negative feedback (e.g. ratings)</a:t>
            </a: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498BD699-A20E-154C-B95C-C9CFF67C3C39}"/>
              </a:ext>
            </a:extLst>
          </p:cNvPr>
          <p:cNvSpPr txBox="1">
            <a:spLocks/>
          </p:cNvSpPr>
          <p:nvPr/>
        </p:nvSpPr>
        <p:spPr bwMode="gray">
          <a:xfrm>
            <a:off x="5663952" y="1701341"/>
            <a:ext cx="4536504" cy="504002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120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4476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666666"/>
                </a:solidFill>
                <a:latin typeface="Fira Sans"/>
              </a:rPr>
              <a:t>Pre-computed data (batch)</a:t>
            </a:r>
          </a:p>
          <a:p>
            <a:pPr marL="421200" lvl="1" indent="-370800">
              <a:spcBef>
                <a:spcPts val="1200"/>
              </a:spcBef>
              <a:buFont typeface="Symbol" charset="2"/>
              <a:buChar char="-"/>
            </a:pPr>
            <a:r>
              <a:rPr lang="en-US" sz="2200" dirty="0">
                <a:solidFill>
                  <a:srgbClr val="666666"/>
                </a:solidFill>
                <a:latin typeface="Fira Sans"/>
              </a:rPr>
              <a:t>Takes minutes or hours to compute</a:t>
            </a:r>
          </a:p>
          <a:p>
            <a:pPr marL="421200" lvl="1" indent="-370800">
              <a:spcBef>
                <a:spcPts val="1200"/>
              </a:spcBef>
              <a:buFont typeface="Symbol" charset="2"/>
              <a:buChar char="-"/>
            </a:pPr>
            <a:r>
              <a:rPr lang="en-US" sz="2200" dirty="0">
                <a:solidFill>
                  <a:srgbClr val="666666"/>
                </a:solidFill>
                <a:latin typeface="Fira Sans"/>
              </a:rPr>
              <a:t>Often required when a  “complete picture” (also about other users) is necessary</a:t>
            </a:r>
          </a:p>
          <a:p>
            <a:pPr marL="421200" lvl="1" indent="-370800">
              <a:spcBef>
                <a:spcPts val="1200"/>
              </a:spcBef>
              <a:buFont typeface="Symbol" charset="2"/>
              <a:buChar char="-"/>
            </a:pPr>
            <a:r>
              <a:rPr lang="en-US" sz="2200" dirty="0">
                <a:solidFill>
                  <a:srgbClr val="666666"/>
                </a:solidFill>
                <a:latin typeface="Fira Sans"/>
              </a:rPr>
              <a:t>Examples: </a:t>
            </a:r>
          </a:p>
          <a:p>
            <a:pPr marL="676800" lvl="2" indent="-262800">
              <a:spcBef>
                <a:spcPts val="1200"/>
              </a:spcBef>
              <a:buFont typeface="Wingdings" charset="2"/>
              <a:buChar char="§"/>
            </a:pPr>
            <a:r>
              <a:rPr lang="en-US" sz="1800" dirty="0">
                <a:solidFill>
                  <a:srgbClr val="666666"/>
                </a:solidFill>
                <a:latin typeface="Fira Sans"/>
              </a:rPr>
              <a:t>Interaction-based profiles </a:t>
            </a:r>
          </a:p>
          <a:p>
            <a:pPr marL="676800" lvl="2" indent="-262800">
              <a:spcBef>
                <a:spcPts val="1200"/>
              </a:spcBef>
              <a:buFont typeface="Wingdings" charset="2"/>
              <a:buChar char="§"/>
            </a:pPr>
            <a:r>
              <a:rPr lang="en-US" sz="1800" dirty="0">
                <a:solidFill>
                  <a:srgbClr val="666666"/>
                </a:solidFill>
                <a:latin typeface="Fira Sans"/>
              </a:rPr>
              <a:t>Association rules</a:t>
            </a:r>
          </a:p>
          <a:p>
            <a:pPr marL="676800" lvl="2" indent="-262800">
              <a:spcBef>
                <a:spcPts val="1200"/>
              </a:spcBef>
              <a:buFont typeface="Wingdings" charset="2"/>
              <a:buChar char="§"/>
            </a:pPr>
            <a:r>
              <a:rPr lang="en-US" sz="1800" dirty="0">
                <a:solidFill>
                  <a:srgbClr val="666666"/>
                </a:solidFill>
                <a:latin typeface="Fira Sans"/>
              </a:rPr>
              <a:t>Topic modeling (Doc2Vec, LSTM)</a:t>
            </a:r>
          </a:p>
        </p:txBody>
      </p:sp>
    </p:spTree>
    <p:extLst>
      <p:ext uri="{BB962C8B-B14F-4D97-AF65-F5344CB8AC3E}">
        <p14:creationId xmlns:p14="http://schemas.microsoft.com/office/powerpoint/2010/main" val="330452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Users in </a:t>
            </a:r>
            <a:r>
              <a:rPr lang="de-DE" dirty="0" err="1"/>
              <a:t>jobrole</a:t>
            </a:r>
            <a:r>
              <a:rPr lang="de-DE" dirty="0"/>
              <a:t> X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</a:t>
            </a:r>
          </a:p>
        </p:txBody>
      </p:sp>
      <p:sp>
        <p:nvSpPr>
          <p:cNvPr id="34" name="Foliennummernplatzhalter 4">
            <a:extLst>
              <a:ext uri="{FF2B5EF4-FFF2-40B4-BE49-F238E27FC236}">
                <a16:creationId xmlns:a16="http://schemas.microsoft.com/office/drawing/2014/main" id="{B275D31B-374C-B748-8AFA-D64866C1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7527" y="6453340"/>
            <a:ext cx="576477" cy="144015"/>
          </a:xfrm>
        </p:spPr>
        <p:txBody>
          <a:bodyPr/>
          <a:lstStyle/>
          <a:p>
            <a:fld id="{1F222B9E-EE1F-4288-A4BB-EBFFE6132482}" type="slidenum">
              <a:rPr lang="en-US" smtClean="0">
                <a:solidFill>
                  <a:srgbClr val="666666"/>
                </a:solidFill>
                <a:latin typeface="Fira Sans Medium"/>
              </a:rPr>
              <a:pPr/>
              <a:t>26</a:t>
            </a:fld>
            <a:endParaRPr lang="en-US" dirty="0">
              <a:solidFill>
                <a:srgbClr val="666666"/>
              </a:solidFill>
              <a:latin typeface="Fira Sans Medium"/>
            </a:endParaRPr>
          </a:p>
        </p:txBody>
      </p:sp>
      <p:sp>
        <p:nvSpPr>
          <p:cNvPr id="38" name="Abgerundetes Rechteck 6">
            <a:extLst>
              <a:ext uri="{FF2B5EF4-FFF2-40B4-BE49-F238E27FC236}">
                <a16:creationId xmlns:a16="http://schemas.microsoft.com/office/drawing/2014/main" id="{4342586D-EA8A-1D4B-B0FD-F2D1311CD002}"/>
              </a:ext>
            </a:extLst>
          </p:cNvPr>
          <p:cNvSpPr/>
          <p:nvPr/>
        </p:nvSpPr>
        <p:spPr>
          <a:xfrm>
            <a:off x="3179168" y="2348880"/>
            <a:ext cx="2232248" cy="15841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prstClr val="white"/>
                </a:solidFill>
                <a:latin typeface="Fira Sans"/>
              </a:rPr>
              <a:t>Job </a:t>
            </a:r>
            <a:r>
              <a:rPr lang="de-DE" dirty="0" err="1">
                <a:solidFill>
                  <a:prstClr val="white"/>
                </a:solidFill>
                <a:latin typeface="Fira Sans"/>
              </a:rPr>
              <a:t>Recommender</a:t>
            </a:r>
            <a:r>
              <a:rPr lang="de-DE" dirty="0">
                <a:solidFill>
                  <a:prstClr val="white"/>
                </a:solidFill>
                <a:latin typeface="Fira Sans"/>
              </a:rPr>
              <a:t> </a:t>
            </a:r>
          </a:p>
          <a:p>
            <a:pPr algn="ctr"/>
            <a:r>
              <a:rPr lang="de-DE" dirty="0">
                <a:solidFill>
                  <a:prstClr val="white"/>
                </a:solidFill>
                <a:latin typeface="Fira Sans"/>
              </a:rPr>
              <a:t>REST </a:t>
            </a:r>
            <a:r>
              <a:rPr lang="de-DE" dirty="0" err="1">
                <a:solidFill>
                  <a:prstClr val="white"/>
                </a:solidFill>
                <a:latin typeface="Fira Sans"/>
              </a:rPr>
              <a:t>service</a:t>
            </a:r>
            <a:endParaRPr lang="de-DE" dirty="0">
              <a:solidFill>
                <a:prstClr val="white"/>
              </a:solidFill>
              <a:latin typeface="Fira Sans"/>
            </a:endParaRPr>
          </a:p>
        </p:txBody>
      </p:sp>
      <p:sp>
        <p:nvSpPr>
          <p:cNvPr id="50" name="Abgerundetes Rechteck 9">
            <a:extLst>
              <a:ext uri="{FF2B5EF4-FFF2-40B4-BE49-F238E27FC236}">
                <a16:creationId xmlns:a16="http://schemas.microsoft.com/office/drawing/2014/main" id="{1EA2BC3C-88A5-1747-925F-1AE362E6158B}"/>
              </a:ext>
            </a:extLst>
          </p:cNvPr>
          <p:cNvSpPr/>
          <p:nvPr/>
        </p:nvSpPr>
        <p:spPr>
          <a:xfrm>
            <a:off x="7842020" y="1934835"/>
            <a:ext cx="1728700" cy="90009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prstClr val="white"/>
                </a:solidFill>
                <a:latin typeface="Fira Sans"/>
              </a:rPr>
              <a:t>Profile Service</a:t>
            </a:r>
          </a:p>
        </p:txBody>
      </p:sp>
      <p:pic>
        <p:nvPicPr>
          <p:cNvPr id="51" name="Bild 12" descr="Screen Shot 2017-11-20 at 17.14.36.png">
            <a:extLst>
              <a:ext uri="{FF2B5EF4-FFF2-40B4-BE49-F238E27FC236}">
                <a16:creationId xmlns:a16="http://schemas.microsoft.com/office/drawing/2014/main" id="{E33E4E5C-E201-BD42-AC20-67E01F29E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526952"/>
            <a:ext cx="1655676" cy="386324"/>
          </a:xfrm>
          <a:prstGeom prst="rect">
            <a:avLst/>
          </a:prstGeom>
        </p:spPr>
      </p:pic>
      <p:sp>
        <p:nvSpPr>
          <p:cNvPr id="52" name="Abgerundetes Rechteck 13">
            <a:extLst>
              <a:ext uri="{FF2B5EF4-FFF2-40B4-BE49-F238E27FC236}">
                <a16:creationId xmlns:a16="http://schemas.microsoft.com/office/drawing/2014/main" id="{A2C29E96-B6EE-894A-B7D5-8CDB5F0E924F}"/>
              </a:ext>
            </a:extLst>
          </p:cNvPr>
          <p:cNvSpPr/>
          <p:nvPr/>
        </p:nvSpPr>
        <p:spPr>
          <a:xfrm>
            <a:off x="3755232" y="5481228"/>
            <a:ext cx="1656184" cy="900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prstClr val="white"/>
                </a:solidFill>
                <a:latin typeface="Fira Sans"/>
              </a:rPr>
              <a:t>Association</a:t>
            </a:r>
            <a:r>
              <a:rPr lang="de-DE" dirty="0">
                <a:solidFill>
                  <a:prstClr val="white"/>
                </a:solidFill>
                <a:latin typeface="Fira Sans"/>
              </a:rPr>
              <a:t> </a:t>
            </a:r>
            <a:r>
              <a:rPr lang="de-DE" dirty="0" err="1">
                <a:solidFill>
                  <a:prstClr val="white"/>
                </a:solidFill>
                <a:latin typeface="Fira Sans"/>
              </a:rPr>
              <a:t>rule</a:t>
            </a:r>
            <a:r>
              <a:rPr lang="de-DE" dirty="0">
                <a:solidFill>
                  <a:prstClr val="white"/>
                </a:solidFill>
                <a:latin typeface="Fira Sans"/>
              </a:rPr>
              <a:t> </a:t>
            </a:r>
            <a:r>
              <a:rPr lang="de-DE" dirty="0" err="1">
                <a:solidFill>
                  <a:prstClr val="white"/>
                </a:solidFill>
                <a:latin typeface="Fira Sans"/>
              </a:rPr>
              <a:t>miner</a:t>
            </a:r>
            <a:endParaRPr lang="de-DE" dirty="0">
              <a:solidFill>
                <a:prstClr val="white"/>
              </a:solidFill>
              <a:latin typeface="Fira Sans"/>
            </a:endParaRPr>
          </a:p>
        </p:txBody>
      </p:sp>
      <p:pic>
        <p:nvPicPr>
          <p:cNvPr id="53" name="Bild 14" descr="Apache_Hive_logo.svg.png">
            <a:extLst>
              <a:ext uri="{FF2B5EF4-FFF2-40B4-BE49-F238E27FC236}">
                <a16:creationId xmlns:a16="http://schemas.microsoft.com/office/drawing/2014/main" id="{BDB2A256-34BC-284D-9D04-73BE7074B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57" y="5805264"/>
            <a:ext cx="950529" cy="855476"/>
          </a:xfrm>
          <a:prstGeom prst="rect">
            <a:avLst/>
          </a:prstGeom>
        </p:spPr>
      </p:pic>
      <p:sp>
        <p:nvSpPr>
          <p:cNvPr id="54" name="Abgerundetes Rechteck 15">
            <a:extLst>
              <a:ext uri="{FF2B5EF4-FFF2-40B4-BE49-F238E27FC236}">
                <a16:creationId xmlns:a16="http://schemas.microsoft.com/office/drawing/2014/main" id="{186B12E5-6A23-D847-944A-FC4A965B82CC}"/>
              </a:ext>
            </a:extLst>
          </p:cNvPr>
          <p:cNvSpPr/>
          <p:nvPr/>
        </p:nvSpPr>
        <p:spPr>
          <a:xfrm>
            <a:off x="7842020" y="5481228"/>
            <a:ext cx="1728700" cy="900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prstClr val="white"/>
                </a:solidFill>
                <a:latin typeface="Fira Sans"/>
              </a:rPr>
              <a:t>Export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9CC45A-949E-7F41-AB4B-D9D432980EB1}"/>
              </a:ext>
            </a:extLst>
          </p:cNvPr>
          <p:cNvGrpSpPr/>
          <p:nvPr/>
        </p:nvGrpSpPr>
        <p:grpSpPr>
          <a:xfrm>
            <a:off x="7842020" y="3140385"/>
            <a:ext cx="1728700" cy="1260140"/>
            <a:chOff x="7103604" y="2509362"/>
            <a:chExt cx="1440160" cy="1260140"/>
          </a:xfrm>
        </p:grpSpPr>
        <p:sp>
          <p:nvSpPr>
            <p:cNvPr id="39" name="Zylinder 7">
              <a:extLst>
                <a:ext uri="{FF2B5EF4-FFF2-40B4-BE49-F238E27FC236}">
                  <a16:creationId xmlns:a16="http://schemas.microsoft.com/office/drawing/2014/main" id="{DB44B06F-B283-1A49-A173-DA50DBB8163F}"/>
                </a:ext>
              </a:extLst>
            </p:cNvPr>
            <p:cNvSpPr/>
            <p:nvPr/>
          </p:nvSpPr>
          <p:spPr>
            <a:xfrm>
              <a:off x="7103604" y="2509362"/>
              <a:ext cx="1440160" cy="1260140"/>
            </a:xfrm>
            <a:prstGeom prst="can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prstClr val="white"/>
                </a:solidFill>
                <a:latin typeface="Fira Sans"/>
              </a:endParaRPr>
            </a:p>
          </p:txBody>
        </p:sp>
        <p:pic>
          <p:nvPicPr>
            <p:cNvPr id="55" name="Bild 16">
              <a:extLst>
                <a:ext uri="{FF2B5EF4-FFF2-40B4-BE49-F238E27FC236}">
                  <a16:creationId xmlns:a16="http://schemas.microsoft.com/office/drawing/2014/main" id="{23B5534D-8E9C-2C49-89B5-390D5358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3624" y="2852936"/>
              <a:ext cx="1128062" cy="756084"/>
            </a:xfrm>
            <a:prstGeom prst="rect">
              <a:avLst/>
            </a:prstGeom>
          </p:spPr>
        </p:pic>
      </p:grpSp>
      <p:pic>
        <p:nvPicPr>
          <p:cNvPr id="56" name="Bild 17">
            <a:extLst>
              <a:ext uri="{FF2B5EF4-FFF2-40B4-BE49-F238E27FC236}">
                <a16:creationId xmlns:a16="http://schemas.microsoft.com/office/drawing/2014/main" id="{3FB033E0-5D06-814C-AC78-17BE7DF37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152" y="1844824"/>
            <a:ext cx="1031900" cy="540060"/>
          </a:xfrm>
          <a:prstGeom prst="rect">
            <a:avLst/>
          </a:prstGeom>
        </p:spPr>
      </p:pic>
      <p:sp>
        <p:nvSpPr>
          <p:cNvPr id="57" name="Textfeld 1">
            <a:extLst>
              <a:ext uri="{FF2B5EF4-FFF2-40B4-BE49-F238E27FC236}">
                <a16:creationId xmlns:a16="http://schemas.microsoft.com/office/drawing/2014/main" id="{20340E2F-40A0-284F-9FEA-15E644AE77A6}"/>
              </a:ext>
            </a:extLst>
          </p:cNvPr>
          <p:cNvSpPr txBox="1"/>
          <p:nvPr/>
        </p:nvSpPr>
        <p:spPr>
          <a:xfrm>
            <a:off x="1091444" y="5939989"/>
            <a:ext cx="172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666666"/>
                </a:solidFill>
                <a:latin typeface="Fira Sans"/>
              </a:rPr>
              <a:t>Runs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once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every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30min</a:t>
            </a:r>
          </a:p>
        </p:txBody>
      </p:sp>
      <p:cxnSp>
        <p:nvCxnSpPr>
          <p:cNvPr id="58" name="Gerade Verbindung mit Pfeil 18">
            <a:extLst>
              <a:ext uri="{FF2B5EF4-FFF2-40B4-BE49-F238E27FC236}">
                <a16:creationId xmlns:a16="http://schemas.microsoft.com/office/drawing/2014/main" id="{B87C61FB-D06B-4940-88D0-38A09D448436}"/>
              </a:ext>
            </a:extLst>
          </p:cNvPr>
          <p:cNvCxnSpPr>
            <a:cxnSpLocks/>
          </p:cNvCxnSpPr>
          <p:nvPr/>
        </p:nvCxnSpPr>
        <p:spPr>
          <a:xfrm>
            <a:off x="5519428" y="5985284"/>
            <a:ext cx="22327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22">
            <a:extLst>
              <a:ext uri="{FF2B5EF4-FFF2-40B4-BE49-F238E27FC236}">
                <a16:creationId xmlns:a16="http://schemas.microsoft.com/office/drawing/2014/main" id="{25482EE1-C988-A343-8863-C4418FB0DC66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5411416" y="2384884"/>
            <a:ext cx="2430604" cy="7560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25">
            <a:extLst>
              <a:ext uri="{FF2B5EF4-FFF2-40B4-BE49-F238E27FC236}">
                <a16:creationId xmlns:a16="http://schemas.microsoft.com/office/drawing/2014/main" id="{7032B614-18FE-3D4E-8049-5A89A0E40C5E}"/>
              </a:ext>
            </a:extLst>
          </p:cNvPr>
          <p:cNvCxnSpPr>
            <a:stCxn id="38" idx="3"/>
            <a:endCxn id="39" idx="2"/>
          </p:cNvCxnSpPr>
          <p:nvPr/>
        </p:nvCxnSpPr>
        <p:spPr>
          <a:xfrm>
            <a:off x="5411416" y="3140968"/>
            <a:ext cx="2430604" cy="62948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uppierung 34">
            <a:extLst>
              <a:ext uri="{FF2B5EF4-FFF2-40B4-BE49-F238E27FC236}">
                <a16:creationId xmlns:a16="http://schemas.microsoft.com/office/drawing/2014/main" id="{26A3390E-90F8-1F43-BBB1-E7783CB5E8EB}"/>
              </a:ext>
            </a:extLst>
          </p:cNvPr>
          <p:cNvGrpSpPr/>
          <p:nvPr/>
        </p:nvGrpSpPr>
        <p:grpSpPr>
          <a:xfrm>
            <a:off x="1162944" y="2492896"/>
            <a:ext cx="1728192" cy="396044"/>
            <a:chOff x="1235460" y="3140968"/>
            <a:chExt cx="1728192" cy="396044"/>
          </a:xfrm>
        </p:grpSpPr>
        <p:cxnSp>
          <p:nvCxnSpPr>
            <p:cNvPr id="62" name="Gerade Verbindung mit Pfeil 35">
              <a:extLst>
                <a:ext uri="{FF2B5EF4-FFF2-40B4-BE49-F238E27FC236}">
                  <a16:creationId xmlns:a16="http://schemas.microsoft.com/office/drawing/2014/main" id="{CF438DAF-5A66-DA44-961D-318E41B35594}"/>
                </a:ext>
              </a:extLst>
            </p:cNvPr>
            <p:cNvCxnSpPr/>
            <p:nvPr/>
          </p:nvCxnSpPr>
          <p:spPr>
            <a:xfrm>
              <a:off x="1235460" y="3537012"/>
              <a:ext cx="1728192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36">
              <a:extLst>
                <a:ext uri="{FF2B5EF4-FFF2-40B4-BE49-F238E27FC236}">
                  <a16:creationId xmlns:a16="http://schemas.microsoft.com/office/drawing/2014/main" id="{8BB03367-58CF-4C49-9031-5B39DECF9C41}"/>
                </a:ext>
              </a:extLst>
            </p:cNvPr>
            <p:cNvSpPr txBox="1"/>
            <p:nvPr/>
          </p:nvSpPr>
          <p:spPr>
            <a:xfrm>
              <a:off x="1523492" y="3140968"/>
              <a:ext cx="92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666666"/>
                  </a:solidFill>
                  <a:latin typeface="Fira Sans"/>
                </a:rPr>
                <a:t>user</a:t>
              </a:r>
              <a:r>
                <a:rPr lang="de-DE" dirty="0">
                  <a:solidFill>
                    <a:srgbClr val="666666"/>
                  </a:solidFill>
                  <a:latin typeface="Fira Sans"/>
                </a:rPr>
                <a:t> ID</a:t>
              </a:r>
            </a:p>
          </p:txBody>
        </p:sp>
      </p:grpSp>
      <p:grpSp>
        <p:nvGrpSpPr>
          <p:cNvPr id="64" name="Gruppierung 37">
            <a:extLst>
              <a:ext uri="{FF2B5EF4-FFF2-40B4-BE49-F238E27FC236}">
                <a16:creationId xmlns:a16="http://schemas.microsoft.com/office/drawing/2014/main" id="{117532B3-6C9E-FA4C-AD79-EB6AE7C185D5}"/>
              </a:ext>
            </a:extLst>
          </p:cNvPr>
          <p:cNvGrpSpPr/>
          <p:nvPr/>
        </p:nvGrpSpPr>
        <p:grpSpPr>
          <a:xfrm>
            <a:off x="1126940" y="3261754"/>
            <a:ext cx="1728192" cy="923330"/>
            <a:chOff x="1235460" y="3528628"/>
            <a:chExt cx="1728192" cy="923330"/>
          </a:xfrm>
        </p:grpSpPr>
        <p:cxnSp>
          <p:nvCxnSpPr>
            <p:cNvPr id="65" name="Gerade Verbindung mit Pfeil 38">
              <a:extLst>
                <a:ext uri="{FF2B5EF4-FFF2-40B4-BE49-F238E27FC236}">
                  <a16:creationId xmlns:a16="http://schemas.microsoft.com/office/drawing/2014/main" id="{28B2A611-2C96-3649-A8FB-B2D80ABD10D3}"/>
                </a:ext>
              </a:extLst>
            </p:cNvPr>
            <p:cNvCxnSpPr/>
            <p:nvPr/>
          </p:nvCxnSpPr>
          <p:spPr>
            <a:xfrm>
              <a:off x="1235460" y="3537012"/>
              <a:ext cx="1728192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39">
              <a:extLst>
                <a:ext uri="{FF2B5EF4-FFF2-40B4-BE49-F238E27FC236}">
                  <a16:creationId xmlns:a16="http://schemas.microsoft.com/office/drawing/2014/main" id="{32979F03-917F-0746-9D87-702BD907CDF3}"/>
                </a:ext>
              </a:extLst>
            </p:cNvPr>
            <p:cNvSpPr txBox="1"/>
            <p:nvPr/>
          </p:nvSpPr>
          <p:spPr>
            <a:xfrm>
              <a:off x="1335088" y="3528628"/>
              <a:ext cx="13957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666666"/>
                  </a:solidFill>
                  <a:latin typeface="Fira Sans"/>
                </a:rPr>
                <a:t>JSON-</a:t>
              </a:r>
              <a:r>
                <a:rPr lang="de-DE" dirty="0" err="1">
                  <a:solidFill>
                    <a:srgbClr val="666666"/>
                  </a:solidFill>
                  <a:latin typeface="Fira Sans"/>
                </a:rPr>
                <a:t>formatted</a:t>
              </a:r>
              <a:r>
                <a:rPr lang="de-DE" dirty="0">
                  <a:solidFill>
                    <a:srgbClr val="666666"/>
                  </a:solidFill>
                  <a:latin typeface="Fira Sans"/>
                </a:rPr>
                <a:t> </a:t>
              </a:r>
              <a:r>
                <a:rPr lang="de-DE" dirty="0" err="1">
                  <a:solidFill>
                    <a:srgbClr val="666666"/>
                  </a:solidFill>
                  <a:latin typeface="Fira Sans"/>
                </a:rPr>
                <a:t>response</a:t>
              </a:r>
              <a:endParaRPr lang="de-DE" dirty="0">
                <a:solidFill>
                  <a:srgbClr val="666666"/>
                </a:solidFill>
                <a:latin typeface="Fira Sans"/>
              </a:endParaRPr>
            </a:p>
          </p:txBody>
        </p:sp>
      </p:grpSp>
      <p:sp>
        <p:nvSpPr>
          <p:cNvPr id="67" name="Textfeld 44">
            <a:extLst>
              <a:ext uri="{FF2B5EF4-FFF2-40B4-BE49-F238E27FC236}">
                <a16:creationId xmlns:a16="http://schemas.microsoft.com/office/drawing/2014/main" id="{12F6CE9A-6541-AA4E-94E0-B92122453F09}"/>
              </a:ext>
            </a:extLst>
          </p:cNvPr>
          <p:cNvSpPr txBox="1"/>
          <p:nvPr/>
        </p:nvSpPr>
        <p:spPr>
          <a:xfrm>
            <a:off x="5771964" y="1918573"/>
            <a:ext cx="172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666666"/>
                </a:solidFill>
                <a:latin typeface="Fira Sans"/>
              </a:rPr>
              <a:t>1.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Get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current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jobrole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of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user</a:t>
            </a:r>
            <a:endParaRPr lang="de-DE" i="1" dirty="0">
              <a:solidFill>
                <a:srgbClr val="666666"/>
              </a:solidFill>
              <a:latin typeface="Fira Sans"/>
            </a:endParaRPr>
          </a:p>
        </p:txBody>
      </p:sp>
      <p:sp>
        <p:nvSpPr>
          <p:cNvPr id="68" name="Textfeld 45">
            <a:extLst>
              <a:ext uri="{FF2B5EF4-FFF2-40B4-BE49-F238E27FC236}">
                <a16:creationId xmlns:a16="http://schemas.microsoft.com/office/drawing/2014/main" id="{C4E71AEE-241C-0E4D-9A43-3CFCFDCBD175}"/>
              </a:ext>
            </a:extLst>
          </p:cNvPr>
          <p:cNvSpPr txBox="1"/>
          <p:nvPr/>
        </p:nvSpPr>
        <p:spPr>
          <a:xfrm>
            <a:off x="5879468" y="3610761"/>
            <a:ext cx="172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666666"/>
                </a:solidFill>
                <a:latin typeface="Fira Sans"/>
              </a:rPr>
              <a:t>2.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Get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typical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job</a:t>
            </a:r>
            <a:r>
              <a:rPr lang="de-DE" i="1" dirty="0">
                <a:solidFill>
                  <a:srgbClr val="666666"/>
                </a:solidFill>
                <a:latin typeface="Fira Sans"/>
              </a:rPr>
              <a:t> </a:t>
            </a:r>
            <a:r>
              <a:rPr lang="de-DE" i="1" dirty="0" err="1">
                <a:solidFill>
                  <a:srgbClr val="666666"/>
                </a:solidFill>
                <a:latin typeface="Fira Sans"/>
              </a:rPr>
              <a:t>postings</a:t>
            </a:r>
            <a:endParaRPr lang="de-DE" i="1" dirty="0">
              <a:solidFill>
                <a:srgbClr val="666666"/>
              </a:solidFill>
              <a:latin typeface="Fira Sans"/>
            </a:endParaRPr>
          </a:p>
        </p:txBody>
      </p:sp>
      <p:cxnSp>
        <p:nvCxnSpPr>
          <p:cNvPr id="69" name="Gerade Verbindung mit Pfeil 26">
            <a:extLst>
              <a:ext uri="{FF2B5EF4-FFF2-40B4-BE49-F238E27FC236}">
                <a16:creationId xmlns:a16="http://schemas.microsoft.com/office/drawing/2014/main" id="{6A7E3BC4-8038-2648-AE04-53ADD5A1A559}"/>
              </a:ext>
            </a:extLst>
          </p:cNvPr>
          <p:cNvCxnSpPr>
            <a:cxnSpLocks/>
          </p:cNvCxnSpPr>
          <p:nvPr/>
        </p:nvCxnSpPr>
        <p:spPr>
          <a:xfrm>
            <a:off x="1198948" y="4833156"/>
            <a:ext cx="1054968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dot"/>
            <a:headEnd type="none"/>
            <a:tailEnd type="none"/>
          </a:ln>
          <a:effectLst/>
        </p:spPr>
      </p:cxnSp>
      <p:cxnSp>
        <p:nvCxnSpPr>
          <p:cNvPr id="70" name="Gerade Verbindung mit Pfeil 28">
            <a:extLst>
              <a:ext uri="{FF2B5EF4-FFF2-40B4-BE49-F238E27FC236}">
                <a16:creationId xmlns:a16="http://schemas.microsoft.com/office/drawing/2014/main" id="{45E31C70-9A02-7A49-97DC-91B2346DC88A}"/>
              </a:ext>
            </a:extLst>
          </p:cNvPr>
          <p:cNvCxnSpPr>
            <a:cxnSpLocks/>
          </p:cNvCxnSpPr>
          <p:nvPr/>
        </p:nvCxnSpPr>
        <p:spPr>
          <a:xfrm flipV="1">
            <a:off x="8688288" y="4662428"/>
            <a:ext cx="0" cy="5667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8">
            <a:extLst>
              <a:ext uri="{FF2B5EF4-FFF2-40B4-BE49-F238E27FC236}">
                <a16:creationId xmlns:a16="http://schemas.microsoft.com/office/drawing/2014/main" id="{EF240BB7-B7E1-C146-9E91-90222AAD6967}"/>
              </a:ext>
            </a:extLst>
          </p:cNvPr>
          <p:cNvSpPr txBox="1"/>
          <p:nvPr/>
        </p:nvSpPr>
        <p:spPr>
          <a:xfrm>
            <a:off x="10966082" y="4967880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7F7F"/>
                </a:solidFill>
              </a:rPr>
              <a:t>batch</a:t>
            </a:r>
          </a:p>
        </p:txBody>
      </p:sp>
      <p:sp>
        <p:nvSpPr>
          <p:cNvPr id="72" name="Textfeld 30">
            <a:extLst>
              <a:ext uri="{FF2B5EF4-FFF2-40B4-BE49-F238E27FC236}">
                <a16:creationId xmlns:a16="http://schemas.microsoft.com/office/drawing/2014/main" id="{7A893738-93C7-7946-9AA5-C4C3463D28F9}"/>
              </a:ext>
            </a:extLst>
          </p:cNvPr>
          <p:cNvSpPr txBox="1"/>
          <p:nvPr/>
        </p:nvSpPr>
        <p:spPr>
          <a:xfrm>
            <a:off x="10209998" y="4293096"/>
            <a:ext cx="16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7F7F"/>
                </a:solidFill>
              </a:rPr>
              <a:t>upon request</a:t>
            </a:r>
          </a:p>
        </p:txBody>
      </p:sp>
    </p:spTree>
    <p:extLst>
      <p:ext uri="{BB962C8B-B14F-4D97-AF65-F5344CB8AC3E}">
        <p14:creationId xmlns:p14="http://schemas.microsoft.com/office/powerpoint/2010/main" val="3525435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noProof="0" dirty="0"/>
              <a:t>Deployment of </a:t>
            </a:r>
            <a:r>
              <a:rPr lang="en-US" noProof="0" dirty="0" err="1"/>
              <a:t>RecSys</a:t>
            </a:r>
            <a:r>
              <a:rPr lang="en-US" noProof="0" dirty="0"/>
              <a:t> Models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2B9E-EE1F-4288-A4BB-EBFFE6132482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932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5298-AAE1-9A4D-BD57-F5C3EDDA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production</a:t>
            </a:r>
            <a:endParaRPr lang="de-DE" dirty="0"/>
          </a:p>
        </p:txBody>
      </p:sp>
      <p:graphicFrame>
        <p:nvGraphicFramePr>
          <p:cNvPr id="4" name="Inhaltsplatzhalter 5">
            <a:extLst>
              <a:ext uri="{FF2B5EF4-FFF2-40B4-BE49-F238E27FC236}">
                <a16:creationId xmlns:a16="http://schemas.microsoft.com/office/drawing/2014/main" id="{43A1A033-3FF2-9348-A05A-D1F707E442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765049"/>
              </p:ext>
            </p:extLst>
          </p:nvPr>
        </p:nvGraphicFramePr>
        <p:xfrm>
          <a:off x="947737" y="1736812"/>
          <a:ext cx="9145330" cy="46493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7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Categorizing job posting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Logistic regression (&gt;100k features)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Enrichment of job postings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Hierarchical Clustering (hierarchical K-Means)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Identifying similar job postings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Doc2Vec-based topic modeling; LSTM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Pseudo-CF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Association rule mining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Outlier filtering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666666"/>
                          </a:solidFill>
                        </a:rPr>
                        <a:t>XGBoost</a:t>
                      </a: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 (~100 features, optimizing RMSE)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Core Ranking of job </a:t>
                      </a:r>
                      <a:r>
                        <a:rPr lang="en-US" sz="1800" dirty="0" err="1">
                          <a:solidFill>
                            <a:srgbClr val="666666"/>
                          </a:solidFill>
                        </a:rPr>
                        <a:t>recos</a:t>
                      </a:r>
                      <a:endParaRPr lang="en-US" sz="180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666666"/>
                          </a:solidFill>
                        </a:rPr>
                        <a:t>XGBoost</a:t>
                      </a: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 (~140 features, optimizing pair-wise loss)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Estimating willingness to change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666666"/>
                          </a:solidFill>
                        </a:rPr>
                        <a:t>XGBoost</a:t>
                      </a: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 (~90 features, optimizing cross entropy)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Estimating user preferences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666666"/>
                          </a:solidFill>
                        </a:rPr>
                        <a:t>Naïve Bayes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800" dirty="0">
                          <a:solidFill>
                            <a:srgbClr val="666666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800" dirty="0">
                          <a:solidFill>
                            <a:srgbClr val="666666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50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9843-C604-A349-A941-523CB3B4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079" y="195865"/>
            <a:ext cx="10296526" cy="994221"/>
          </a:xfrm>
        </p:spPr>
        <p:txBody>
          <a:bodyPr/>
          <a:lstStyle/>
          <a:p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automation</a:t>
            </a:r>
            <a:r>
              <a:rPr lang="de-DE" dirty="0"/>
              <a:t> in ML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00914-1ED2-0B49-8B90-B7991CBFD0E5}"/>
              </a:ext>
            </a:extLst>
          </p:cNvPr>
          <p:cNvSpPr txBox="1"/>
          <p:nvPr/>
        </p:nvSpPr>
        <p:spPr>
          <a:xfrm>
            <a:off x="5699956" y="6203049"/>
            <a:ext cx="25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GB" b="1" dirty="0" err="1">
                <a:solidFill>
                  <a:srgbClr val="808080"/>
                </a:solidFill>
                <a:latin typeface="Arial"/>
                <a:cs typeface="Myriad Pro"/>
              </a:rPr>
              <a:t>Involvment</a:t>
            </a:r>
            <a:r>
              <a:rPr lang="en-GB" b="1" dirty="0">
                <a:solidFill>
                  <a:srgbClr val="808080"/>
                </a:solidFill>
                <a:latin typeface="Arial"/>
                <a:cs typeface="Myriad Pro"/>
              </a:rPr>
              <a:t> of humans</a:t>
            </a:r>
            <a:endParaRPr lang="de-DE" b="1" dirty="0">
              <a:solidFill>
                <a:srgbClr val="808080"/>
              </a:solidFill>
              <a:latin typeface="Arial"/>
              <a:cs typeface="Myriad Pro"/>
            </a:endParaRPr>
          </a:p>
        </p:txBody>
      </p:sp>
      <p:cxnSp>
        <p:nvCxnSpPr>
          <p:cNvPr id="5" name="Gerade Verbindung mit Pfeil 7">
            <a:extLst>
              <a:ext uri="{FF2B5EF4-FFF2-40B4-BE49-F238E27FC236}">
                <a16:creationId xmlns:a16="http://schemas.microsoft.com/office/drawing/2014/main" id="{AEBCC0D6-16F5-F345-87D7-151C5970AE9C}"/>
              </a:ext>
            </a:extLst>
          </p:cNvPr>
          <p:cNvCxnSpPr>
            <a:cxnSpLocks/>
          </p:cNvCxnSpPr>
          <p:nvPr/>
        </p:nvCxnSpPr>
        <p:spPr>
          <a:xfrm flipV="1">
            <a:off x="1544918" y="1190086"/>
            <a:ext cx="0" cy="4979144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99244E6-DB17-A844-8D1F-F8A33ADA4C3C}"/>
              </a:ext>
            </a:extLst>
          </p:cNvPr>
          <p:cNvSpPr txBox="1">
            <a:spLocks/>
          </p:cNvSpPr>
          <p:nvPr/>
        </p:nvSpPr>
        <p:spPr bwMode="gray">
          <a:xfrm rot="16200000">
            <a:off x="-282988" y="3251108"/>
            <a:ext cx="2985029" cy="3081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79388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tabLst>
                <a:tab pos="1076325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400" b="1" dirty="0"/>
              <a:t>Degree of automation</a:t>
            </a:r>
            <a:endParaRPr lang="en-US" sz="14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8F5B76F-D445-2D4A-B269-84614F08DD30}"/>
              </a:ext>
            </a:extLst>
          </p:cNvPr>
          <p:cNvSpPr txBox="1">
            <a:spLocks/>
          </p:cNvSpPr>
          <p:nvPr/>
        </p:nvSpPr>
        <p:spPr bwMode="gray">
          <a:xfrm>
            <a:off x="1087641" y="1196752"/>
            <a:ext cx="489479" cy="3081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79388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tabLst>
                <a:tab pos="1076325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1000" dirty="0"/>
              <a:t>high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FAD05C9-ECA7-BB4F-B190-B0330726EC02}"/>
              </a:ext>
            </a:extLst>
          </p:cNvPr>
          <p:cNvSpPr txBox="1">
            <a:spLocks/>
          </p:cNvSpPr>
          <p:nvPr/>
        </p:nvSpPr>
        <p:spPr bwMode="gray">
          <a:xfrm>
            <a:off x="1055440" y="5861060"/>
            <a:ext cx="489479" cy="3081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79388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tabLst>
                <a:tab pos="1076325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180975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Fira Sans Light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1000" dirty="0"/>
              <a:t>low</a:t>
            </a:r>
          </a:p>
        </p:txBody>
      </p:sp>
      <p:sp>
        <p:nvSpPr>
          <p:cNvPr id="20" name="Rechteck 22">
            <a:extLst>
              <a:ext uri="{FF2B5EF4-FFF2-40B4-BE49-F238E27FC236}">
                <a16:creationId xmlns:a16="http://schemas.microsoft.com/office/drawing/2014/main" id="{D4BFE4C1-C55F-8C47-8DF3-F8F47C27E736}"/>
              </a:ext>
            </a:extLst>
          </p:cNvPr>
          <p:cNvSpPr/>
          <p:nvPr/>
        </p:nvSpPr>
        <p:spPr>
          <a:xfrm>
            <a:off x="7677061" y="3702182"/>
            <a:ext cx="4155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  <a:ea typeface="+mj-ea"/>
                <a:cs typeface="+mj-cs"/>
              </a:rPr>
              <a:t>Model-based algorithms are manually  learned once (not </a:t>
            </a:r>
            <a:r>
              <a:rPr lang="en-US" sz="1400" dirty="0" err="1">
                <a:solidFill>
                  <a:schemeClr val="bg1"/>
                </a:solidFill>
                <a:ea typeface="+mj-ea"/>
                <a:cs typeface="+mj-cs"/>
              </a:rPr>
              <a:t>reproducabl</a:t>
            </a:r>
            <a:endParaRPr lang="en-US" sz="14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32" name="Bild 42" descr="user_man_person_mens_room.png">
            <a:extLst>
              <a:ext uri="{FF2B5EF4-FFF2-40B4-BE49-F238E27FC236}">
                <a16:creationId xmlns:a16="http://schemas.microsoft.com/office/drawing/2014/main" id="{2BF9E92A-DA48-B243-B4B3-E13D01594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6161329"/>
            <a:ext cx="756084" cy="653350"/>
          </a:xfrm>
          <a:prstGeom prst="rect">
            <a:avLst/>
          </a:prstGeom>
        </p:spPr>
      </p:pic>
      <p:sp>
        <p:nvSpPr>
          <p:cNvPr id="36" name="Textfeld 3">
            <a:extLst>
              <a:ext uri="{FF2B5EF4-FFF2-40B4-BE49-F238E27FC236}">
                <a16:creationId xmlns:a16="http://schemas.microsoft.com/office/drawing/2014/main" id="{1C033E8E-EA7B-AE43-A62E-15A35B1937F6}"/>
              </a:ext>
            </a:extLst>
          </p:cNvPr>
          <p:cNvSpPr txBox="1"/>
          <p:nvPr/>
        </p:nvSpPr>
        <p:spPr>
          <a:xfrm>
            <a:off x="7712138" y="5111896"/>
            <a:ext cx="202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2400"/>
              </a:spcBef>
            </a:pPr>
            <a:r>
              <a:rPr lang="en-GB" b="1" dirty="0">
                <a:solidFill>
                  <a:srgbClr val="808080"/>
                </a:solidFill>
                <a:latin typeface="Arial"/>
                <a:cs typeface="Myriad Pro"/>
              </a:rPr>
              <a:t>pre-ML</a:t>
            </a:r>
            <a:endParaRPr lang="de-DE" b="1" dirty="0">
              <a:solidFill>
                <a:srgbClr val="808080"/>
              </a:solidFill>
              <a:latin typeface="Arial"/>
              <a:cs typeface="Myriad Pro"/>
            </a:endParaRPr>
          </a:p>
        </p:txBody>
      </p:sp>
      <p:cxnSp>
        <p:nvCxnSpPr>
          <p:cNvPr id="35" name="Gerade Verbindung mit Pfeil 56">
            <a:extLst>
              <a:ext uri="{FF2B5EF4-FFF2-40B4-BE49-F238E27FC236}">
                <a16:creationId xmlns:a16="http://schemas.microsoft.com/office/drawing/2014/main" id="{553F99A7-CDBF-EB4F-8D1B-D8BE111328D2}"/>
              </a:ext>
            </a:extLst>
          </p:cNvPr>
          <p:cNvCxnSpPr>
            <a:cxnSpLocks/>
          </p:cNvCxnSpPr>
          <p:nvPr/>
        </p:nvCxnSpPr>
        <p:spPr>
          <a:xfrm>
            <a:off x="1878626" y="4581128"/>
            <a:ext cx="7853778" cy="0"/>
          </a:xfrm>
          <a:prstGeom prst="straightConnector1">
            <a:avLst/>
          </a:prstGeom>
          <a:ln w="9525" cmpd="sng">
            <a:solidFill>
              <a:schemeClr val="accent5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feil nach oben 61">
            <a:extLst>
              <a:ext uri="{FF2B5EF4-FFF2-40B4-BE49-F238E27FC236}">
                <a16:creationId xmlns:a16="http://schemas.microsoft.com/office/drawing/2014/main" id="{1A8E6261-71B7-2F4B-ACA7-F2EA40663A1B}"/>
              </a:ext>
            </a:extLst>
          </p:cNvPr>
          <p:cNvSpPr/>
          <p:nvPr/>
        </p:nvSpPr>
        <p:spPr>
          <a:xfrm>
            <a:off x="7495254" y="2286254"/>
            <a:ext cx="700656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erade Verbindung mit Pfeil 53">
            <a:extLst>
              <a:ext uri="{FF2B5EF4-FFF2-40B4-BE49-F238E27FC236}">
                <a16:creationId xmlns:a16="http://schemas.microsoft.com/office/drawing/2014/main" id="{B240FEC8-0215-2547-9876-ED63C56436A5}"/>
              </a:ext>
            </a:extLst>
          </p:cNvPr>
          <p:cNvCxnSpPr>
            <a:cxnSpLocks/>
          </p:cNvCxnSpPr>
          <p:nvPr/>
        </p:nvCxnSpPr>
        <p:spPr>
          <a:xfrm>
            <a:off x="1878626" y="2888940"/>
            <a:ext cx="7853778" cy="0"/>
          </a:xfrm>
          <a:prstGeom prst="straightConnector1">
            <a:avLst/>
          </a:prstGeom>
          <a:ln w="9525" cmpd="sng">
            <a:solidFill>
              <a:schemeClr val="accent5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hteck 24">
            <a:extLst>
              <a:ext uri="{FF2B5EF4-FFF2-40B4-BE49-F238E27FC236}">
                <a16:creationId xmlns:a16="http://schemas.microsoft.com/office/drawing/2014/main" id="{3696DD09-28B6-8D4E-A3F2-AE4E13A9D785}"/>
              </a:ext>
            </a:extLst>
          </p:cNvPr>
          <p:cNvSpPr/>
          <p:nvPr/>
        </p:nvSpPr>
        <p:spPr>
          <a:xfrm>
            <a:off x="1897985" y="5587967"/>
            <a:ext cx="4131882" cy="577337"/>
          </a:xfrm>
          <a:prstGeom prst="rect">
            <a:avLst/>
          </a:prstGeom>
          <a:solidFill>
            <a:srgbClr val="006567"/>
          </a:solidFill>
          <a:ln>
            <a:solidFill>
              <a:srgbClr val="0B57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</a:rPr>
              <a:t>Hacking: hand-crafted algorithms</a:t>
            </a:r>
          </a:p>
        </p:txBody>
      </p:sp>
      <p:sp>
        <p:nvSpPr>
          <p:cNvPr id="46" name="Rechteck 27">
            <a:extLst>
              <a:ext uri="{FF2B5EF4-FFF2-40B4-BE49-F238E27FC236}">
                <a16:creationId xmlns:a16="http://schemas.microsoft.com/office/drawing/2014/main" id="{4D7B917E-6AAC-514A-99AE-B27412EB709B}"/>
              </a:ext>
            </a:extLst>
          </p:cNvPr>
          <p:cNvSpPr/>
          <p:nvPr/>
        </p:nvSpPr>
        <p:spPr>
          <a:xfrm>
            <a:off x="1883532" y="4797152"/>
            <a:ext cx="4146336" cy="571113"/>
          </a:xfrm>
          <a:prstGeom prst="rect">
            <a:avLst/>
          </a:prstGeom>
          <a:solidFill>
            <a:srgbClr val="006567"/>
          </a:solidFill>
          <a:ln>
            <a:solidFill>
              <a:srgbClr val="0B57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</a:rPr>
              <a:t>Algorithms based on data analysis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22927E3-B2BF-6242-8144-FE75CD7CF61D}"/>
              </a:ext>
            </a:extLst>
          </p:cNvPr>
          <p:cNvSpPr>
            <a:spLocks noChangeAspect="1"/>
          </p:cNvSpPr>
          <p:nvPr/>
        </p:nvSpPr>
        <p:spPr>
          <a:xfrm rot="10800000">
            <a:off x="6600058" y="5493359"/>
            <a:ext cx="804631" cy="7439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22EC1-DEB7-AC49-8D64-889E8D0D9EC3}"/>
              </a:ext>
            </a:extLst>
          </p:cNvPr>
          <p:cNvSpPr>
            <a:spLocks noChangeAspect="1"/>
          </p:cNvSpPr>
          <p:nvPr/>
        </p:nvSpPr>
        <p:spPr>
          <a:xfrm rot="10800000">
            <a:off x="6737822" y="4801194"/>
            <a:ext cx="529103" cy="48920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A81A3C-326C-A54B-B7C0-F8F54B1E88CB}"/>
              </a:ext>
            </a:extLst>
          </p:cNvPr>
          <p:cNvGrpSpPr/>
          <p:nvPr/>
        </p:nvGrpSpPr>
        <p:grpSpPr>
          <a:xfrm>
            <a:off x="1878626" y="3073911"/>
            <a:ext cx="7857820" cy="1327197"/>
            <a:chOff x="1878626" y="3073911"/>
            <a:chExt cx="7857820" cy="1327197"/>
          </a:xfrm>
        </p:grpSpPr>
        <p:sp>
          <p:nvSpPr>
            <p:cNvPr id="37" name="Textfeld 3">
              <a:extLst>
                <a:ext uri="{FF2B5EF4-FFF2-40B4-BE49-F238E27FC236}">
                  <a16:creationId xmlns:a16="http://schemas.microsoft.com/office/drawing/2014/main" id="{C8313C85-50F5-D748-85AB-D0DA82BDA2F5}"/>
                </a:ext>
              </a:extLst>
            </p:cNvPr>
            <p:cNvSpPr txBox="1"/>
            <p:nvPr/>
          </p:nvSpPr>
          <p:spPr>
            <a:xfrm>
              <a:off x="8112224" y="3320988"/>
              <a:ext cx="16242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2400"/>
                </a:spcBef>
              </a:pPr>
              <a:r>
                <a:rPr lang="en-GB" b="1" dirty="0">
                  <a:solidFill>
                    <a:srgbClr val="808080"/>
                  </a:solidFill>
                  <a:latin typeface="Arial"/>
                  <a:cs typeface="Myriad Pro"/>
                </a:rPr>
                <a:t>ML with human supervision</a:t>
              </a:r>
              <a:endParaRPr lang="de-DE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40" name="Rechteck 24">
              <a:extLst>
                <a:ext uri="{FF2B5EF4-FFF2-40B4-BE49-F238E27FC236}">
                  <a16:creationId xmlns:a16="http://schemas.microsoft.com/office/drawing/2014/main" id="{08A27BB9-C53F-0547-BFA5-C1BD70D70597}"/>
                </a:ext>
              </a:extLst>
            </p:cNvPr>
            <p:cNvSpPr/>
            <p:nvPr/>
          </p:nvSpPr>
          <p:spPr>
            <a:xfrm>
              <a:off x="1893079" y="3823771"/>
              <a:ext cx="4131882" cy="577337"/>
            </a:xfrm>
            <a:prstGeom prst="rect">
              <a:avLst/>
            </a:prstGeom>
            <a:solidFill>
              <a:srgbClr val="006567"/>
            </a:solidFill>
            <a:ln>
              <a:solidFill>
                <a:srgbClr val="0B57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Model-based algorithms are manually  learned once (not </a:t>
              </a:r>
              <a:r>
                <a:rPr lang="en-US" sz="1600" dirty="0" err="1">
                  <a:solidFill>
                    <a:schemeClr val="bg1"/>
                  </a:solidFill>
                </a:rPr>
                <a:t>reproducable</a:t>
              </a:r>
              <a:r>
                <a:rPr lang="en-US" sz="16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Rechteck 27">
              <a:extLst>
                <a:ext uri="{FF2B5EF4-FFF2-40B4-BE49-F238E27FC236}">
                  <a16:creationId xmlns:a16="http://schemas.microsoft.com/office/drawing/2014/main" id="{1D42B48C-2382-064D-A453-B5CD4399CBF0}"/>
                </a:ext>
              </a:extLst>
            </p:cNvPr>
            <p:cNvSpPr/>
            <p:nvPr/>
          </p:nvSpPr>
          <p:spPr>
            <a:xfrm>
              <a:off x="1878626" y="3073911"/>
              <a:ext cx="4146336" cy="571113"/>
            </a:xfrm>
            <a:prstGeom prst="rect">
              <a:avLst/>
            </a:prstGeom>
            <a:solidFill>
              <a:srgbClr val="006567"/>
            </a:solidFill>
            <a:ln>
              <a:solidFill>
                <a:srgbClr val="0B57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Model-based algorithms are frequently re-learned (semi-automated, re-prod.), 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78A2919-3457-E64E-978B-6A5A785E391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807310" y="3933056"/>
              <a:ext cx="390127" cy="36070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F180FE6-8676-2643-8ABE-705CB0E300D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858375" y="3176972"/>
              <a:ext cx="287997" cy="26627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315A1C5-FEE6-BD41-9C72-BE4F588CF1C8}"/>
              </a:ext>
            </a:extLst>
          </p:cNvPr>
          <p:cNvGrpSpPr/>
          <p:nvPr/>
        </p:nvGrpSpPr>
        <p:grpSpPr>
          <a:xfrm>
            <a:off x="1893079" y="1304764"/>
            <a:ext cx="7839325" cy="1412256"/>
            <a:chOff x="1893079" y="1304764"/>
            <a:chExt cx="7839325" cy="1412256"/>
          </a:xfrm>
        </p:grpSpPr>
        <p:sp>
          <p:nvSpPr>
            <p:cNvPr id="38" name="Textfeld 3">
              <a:extLst>
                <a:ext uri="{FF2B5EF4-FFF2-40B4-BE49-F238E27FC236}">
                  <a16:creationId xmlns:a16="http://schemas.microsoft.com/office/drawing/2014/main" id="{0050E422-4809-F040-9AC4-E5B50C2E54D3}"/>
                </a:ext>
              </a:extLst>
            </p:cNvPr>
            <p:cNvSpPr txBox="1"/>
            <p:nvPr/>
          </p:nvSpPr>
          <p:spPr>
            <a:xfrm>
              <a:off x="8108182" y="1304764"/>
              <a:ext cx="16242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2400"/>
                </a:spcBef>
              </a:pPr>
              <a:r>
                <a:rPr lang="en-GB" b="1" dirty="0">
                  <a:solidFill>
                    <a:srgbClr val="808080"/>
                  </a:solidFill>
                  <a:latin typeface="Arial"/>
                  <a:cs typeface="Myriad Pro"/>
                </a:rPr>
                <a:t>ML with high degree of automation</a:t>
              </a:r>
              <a:endParaRPr lang="de-DE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43" name="Rechteck 24">
              <a:extLst>
                <a:ext uri="{FF2B5EF4-FFF2-40B4-BE49-F238E27FC236}">
                  <a16:creationId xmlns:a16="http://schemas.microsoft.com/office/drawing/2014/main" id="{FF2E973D-E9D7-3A4A-84B9-8575E816E7E3}"/>
                </a:ext>
              </a:extLst>
            </p:cNvPr>
            <p:cNvSpPr/>
            <p:nvPr/>
          </p:nvSpPr>
          <p:spPr>
            <a:xfrm>
              <a:off x="1893079" y="2139683"/>
              <a:ext cx="4131882" cy="577337"/>
            </a:xfrm>
            <a:prstGeom prst="rect">
              <a:avLst/>
            </a:prstGeom>
            <a:solidFill>
              <a:srgbClr val="006567"/>
            </a:solidFill>
            <a:ln>
              <a:solidFill>
                <a:srgbClr val="0B57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Models and features are automatically (re-)learned, refined, optimized</a:t>
              </a:r>
            </a:p>
          </p:txBody>
        </p:sp>
        <p:sp>
          <p:nvSpPr>
            <p:cNvPr id="44" name="Rechteck 27">
              <a:extLst>
                <a:ext uri="{FF2B5EF4-FFF2-40B4-BE49-F238E27FC236}">
                  <a16:creationId xmlns:a16="http://schemas.microsoft.com/office/drawing/2014/main" id="{70CB4F40-FDD7-7C49-9A1B-0E8C2F8DB716}"/>
                </a:ext>
              </a:extLst>
            </p:cNvPr>
            <p:cNvSpPr/>
            <p:nvPr/>
          </p:nvSpPr>
          <p:spPr>
            <a:xfrm>
              <a:off x="1893079" y="1405831"/>
              <a:ext cx="4146336" cy="571113"/>
            </a:xfrm>
            <a:prstGeom prst="rect">
              <a:avLst/>
            </a:prstGeom>
            <a:solidFill>
              <a:srgbClr val="006567"/>
            </a:solidFill>
            <a:ln>
              <a:solidFill>
                <a:srgbClr val="0B57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Models and features are automatically constructed, refined, optimized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D61D53-F880-BE41-86A4-76F526CEAEF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930375" y="2312876"/>
              <a:ext cx="143996" cy="13313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9FC054B-15F2-6B44-9463-38B6056C6F3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957387" y="1638280"/>
              <a:ext cx="72000" cy="665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53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noProof="0" dirty="0" err="1"/>
              <a:t>RecSys</a:t>
            </a:r>
            <a:r>
              <a:rPr lang="en-US" noProof="0" dirty="0"/>
              <a:t> Challenges and Algorithms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2B9E-EE1F-4288-A4BB-EBFFE613248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979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025DF7-F999-A947-A2DF-75C494828A38}"/>
              </a:ext>
            </a:extLst>
          </p:cNvPr>
          <p:cNvGrpSpPr/>
          <p:nvPr/>
        </p:nvGrpSpPr>
        <p:grpSpPr>
          <a:xfrm>
            <a:off x="659396" y="2780929"/>
            <a:ext cx="7204993" cy="3420379"/>
            <a:chOff x="1826400" y="2780929"/>
            <a:chExt cx="5533933" cy="3096343"/>
          </a:xfrm>
        </p:grpSpPr>
        <p:sp>
          <p:nvSpPr>
            <p:cNvPr id="46" name="Rectangle"/>
            <p:cNvSpPr/>
            <p:nvPr/>
          </p:nvSpPr>
          <p:spPr>
            <a:xfrm>
              <a:off x="1826400" y="2780929"/>
              <a:ext cx="5533933" cy="30963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58" name="Group"/>
            <p:cNvGrpSpPr/>
            <p:nvPr/>
          </p:nvGrpSpPr>
          <p:grpSpPr>
            <a:xfrm>
              <a:off x="2096044" y="3516634"/>
              <a:ext cx="1199614" cy="1683702"/>
              <a:chOff x="0" y="-99764"/>
              <a:chExt cx="1706116" cy="2394594"/>
            </a:xfrm>
          </p:grpSpPr>
          <p:sp>
            <p:nvSpPr>
              <p:cNvPr id="79" name="Group"/>
              <p:cNvSpPr/>
              <p:nvPr/>
            </p:nvSpPr>
            <p:spPr>
              <a:xfrm>
                <a:off x="0" y="-99765"/>
                <a:ext cx="1706117" cy="2394596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0" name="Features"/>
              <p:cNvSpPr/>
              <p:nvPr/>
            </p:nvSpPr>
            <p:spPr>
              <a:xfrm>
                <a:off x="138137" y="1500857"/>
                <a:ext cx="1429842" cy="660252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 algn="ctr" defTabSz="410730" hangingPunct="0">
                  <a:defRPr/>
                </a:pPr>
                <a:r>
                  <a:rPr sz="1600" kern="0">
                    <a:latin typeface="Helvetica Neue Medium"/>
                    <a:ea typeface="Helvetica Neue Medium"/>
                    <a:cs typeface="Helvetica Neue Medium"/>
                  </a:rPr>
                  <a:t>Features</a:t>
                </a:r>
              </a:p>
            </p:txBody>
          </p:sp>
          <p:sp>
            <p:nvSpPr>
              <p:cNvPr id="81" name="Ground…"/>
              <p:cNvSpPr/>
              <p:nvPr/>
            </p:nvSpPr>
            <p:spPr>
              <a:xfrm>
                <a:off x="150837" y="16891"/>
                <a:ext cx="1404442" cy="1015853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1600" kern="0" dirty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Ground</a:t>
                </a:r>
              </a:p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1600" kern="0" dirty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Truth</a:t>
                </a:r>
              </a:p>
            </p:txBody>
          </p:sp>
        </p:grpSp>
        <p:grpSp>
          <p:nvGrpSpPr>
            <p:cNvPr id="59" name="Group"/>
            <p:cNvGrpSpPr/>
            <p:nvPr/>
          </p:nvGrpSpPr>
          <p:grpSpPr>
            <a:xfrm>
              <a:off x="3728328" y="3514663"/>
              <a:ext cx="1843702" cy="1687644"/>
              <a:chOff x="0" y="0"/>
              <a:chExt cx="2622153" cy="2400200"/>
            </a:xfrm>
          </p:grpSpPr>
          <p:sp>
            <p:nvSpPr>
              <p:cNvPr id="74" name="Rectangle"/>
              <p:cNvSpPr/>
              <p:nvPr/>
            </p:nvSpPr>
            <p:spPr>
              <a:xfrm>
                <a:off x="0" y="0"/>
                <a:ext cx="2622154" cy="2400201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5" name="Train Classifier"/>
              <p:cNvSpPr/>
              <p:nvPr/>
            </p:nvSpPr>
            <p:spPr>
              <a:xfrm>
                <a:off x="101600" y="1587500"/>
                <a:ext cx="2418954" cy="660252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 algn="ctr" defTabSz="410730" hangingPunct="0">
                  <a:defRPr/>
                </a:pPr>
                <a:r>
                  <a:rPr sz="1600" kern="0" dirty="0">
                    <a:latin typeface="Helvetica Neue Medium"/>
                    <a:ea typeface="Helvetica Neue Medium"/>
                    <a:cs typeface="Helvetica Neue Medium"/>
                  </a:rPr>
                  <a:t>Train </a:t>
                </a:r>
                <a:r>
                  <a:rPr lang="de-DE" sz="1600" kern="0" dirty="0">
                    <a:latin typeface="Helvetica Neue Medium"/>
                    <a:ea typeface="Helvetica Neue Medium"/>
                    <a:cs typeface="Helvetica Neue Medium"/>
                  </a:rPr>
                  <a:t>Model</a:t>
                </a:r>
                <a:endParaRPr sz="1600" kern="0" dirty="0">
                  <a:latin typeface="Helvetica Neue Medium"/>
                  <a:ea typeface="Helvetica Neue Medium"/>
                  <a:cs typeface="Helvetica Neue Medium"/>
                </a:endParaRPr>
              </a:p>
            </p:txBody>
          </p:sp>
          <p:sp>
            <p:nvSpPr>
              <p:cNvPr id="76" name="Hyper Parameters"/>
              <p:cNvSpPr/>
              <p:nvPr/>
            </p:nvSpPr>
            <p:spPr>
              <a:xfrm>
                <a:off x="101600" y="137839"/>
                <a:ext cx="2418954" cy="994322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 algn="ctr" defTabSz="410730" hangingPunct="0">
                  <a:defRPr/>
                </a:pPr>
                <a:r>
                  <a:rPr sz="1600" kern="0">
                    <a:latin typeface="Helvetica Neue Medium"/>
                    <a:ea typeface="Helvetica Neue Medium"/>
                    <a:cs typeface="Helvetica Neue Medium"/>
                  </a:rPr>
                  <a:t>Hyper Parameters</a:t>
                </a:r>
              </a:p>
            </p:txBody>
          </p:sp>
          <p:sp>
            <p:nvSpPr>
              <p:cNvPr id="77" name="Line"/>
              <p:cNvSpPr/>
              <p:nvPr/>
            </p:nvSpPr>
            <p:spPr>
              <a:xfrm>
                <a:off x="852686" y="1182985"/>
                <a:ext cx="159332" cy="428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4" h="21600" extrusionOk="0">
                    <a:moveTo>
                      <a:pt x="15709" y="0"/>
                    </a:moveTo>
                    <a:cubicBezTo>
                      <a:pt x="4399" y="2393"/>
                      <a:pt x="-1776" y="7480"/>
                      <a:pt x="451" y="12571"/>
                    </a:cubicBezTo>
                    <a:cubicBezTo>
                      <a:pt x="2300" y="16799"/>
                      <a:pt x="9748" y="20270"/>
                      <a:pt x="19824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8" name="Line"/>
              <p:cNvSpPr/>
              <p:nvPr/>
            </p:nvSpPr>
            <p:spPr>
              <a:xfrm>
                <a:off x="1227040" y="1139579"/>
                <a:ext cx="159310" cy="428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4" h="21600" extrusionOk="0">
                    <a:moveTo>
                      <a:pt x="4115" y="0"/>
                    </a:moveTo>
                    <a:cubicBezTo>
                      <a:pt x="15425" y="2393"/>
                      <a:pt x="21600" y="7480"/>
                      <a:pt x="19373" y="12571"/>
                    </a:cubicBezTo>
                    <a:cubicBezTo>
                      <a:pt x="17524" y="16799"/>
                      <a:pt x="10076" y="20270"/>
                      <a:pt x="0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grpSp>
          <p:nvGrpSpPr>
            <p:cNvPr id="60" name="Group"/>
            <p:cNvGrpSpPr/>
            <p:nvPr/>
          </p:nvGrpSpPr>
          <p:grpSpPr>
            <a:xfrm>
              <a:off x="6004702" y="3514663"/>
              <a:ext cx="981569" cy="1687644"/>
              <a:chOff x="0" y="-12700"/>
              <a:chExt cx="1396007" cy="2400200"/>
            </a:xfrm>
          </p:grpSpPr>
          <p:sp>
            <p:nvSpPr>
              <p:cNvPr id="70" name="Group"/>
              <p:cNvSpPr/>
              <p:nvPr/>
            </p:nvSpPr>
            <p:spPr>
              <a:xfrm>
                <a:off x="0" y="-12700"/>
                <a:ext cx="1396008" cy="2400201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073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1" name="2017-01-01"/>
              <p:cNvSpPr/>
              <p:nvPr/>
            </p:nvSpPr>
            <p:spPr>
              <a:xfrm>
                <a:off x="63003" y="136574"/>
                <a:ext cx="1270001" cy="622301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 algn="ctr" defTabSz="410730" hangingPunct="0">
                  <a:defRPr/>
                </a:pPr>
                <a:r>
                  <a:rPr sz="1600" kern="0">
                    <a:latin typeface="Helvetica Neue Medium"/>
                    <a:ea typeface="Helvetica Neue Medium"/>
                    <a:cs typeface="Helvetica Neue Medium"/>
                  </a:rPr>
                  <a:t>2017-01-01</a:t>
                </a:r>
              </a:p>
            </p:txBody>
          </p:sp>
          <p:sp>
            <p:nvSpPr>
              <p:cNvPr id="72" name="last"/>
              <p:cNvSpPr/>
              <p:nvPr/>
            </p:nvSpPr>
            <p:spPr>
              <a:xfrm>
                <a:off x="63003" y="930324"/>
                <a:ext cx="1270001" cy="622301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 algn="ctr" defTabSz="410730" hangingPunct="0">
                  <a:defRPr/>
                </a:pPr>
                <a:r>
                  <a:rPr sz="1600" kern="0">
                    <a:latin typeface="Helvetica Neue Medium"/>
                    <a:ea typeface="Helvetica Neue Medium"/>
                    <a:cs typeface="Helvetica Neue Medium"/>
                  </a:rPr>
                  <a:t>last</a:t>
                </a:r>
              </a:p>
            </p:txBody>
          </p:sp>
          <p:sp>
            <p:nvSpPr>
              <p:cNvPr id="73" name="current"/>
              <p:cNvSpPr/>
              <p:nvPr/>
            </p:nvSpPr>
            <p:spPr>
              <a:xfrm>
                <a:off x="63003" y="1724074"/>
                <a:ext cx="1270001" cy="622301"/>
              </a:xfrm>
              <a:prstGeom prst="rect">
                <a:avLst/>
              </a:prstGeom>
              <a:ln>
                <a:noFill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 algn="ctr" defTabSz="410730" hangingPunct="0">
                  <a:defRPr/>
                </a:pPr>
                <a:r>
                  <a:rPr sz="1600" kern="0">
                    <a:latin typeface="Helvetica Neue Medium"/>
                    <a:ea typeface="Helvetica Neue Medium"/>
                    <a:cs typeface="Helvetica Neue Medium"/>
                  </a:rPr>
                  <a:t>current</a:t>
                </a:r>
              </a:p>
            </p:txBody>
          </p:sp>
        </p:grpSp>
        <p:sp>
          <p:nvSpPr>
            <p:cNvPr id="61" name="Line"/>
            <p:cNvSpPr/>
            <p:nvPr/>
          </p:nvSpPr>
          <p:spPr>
            <a:xfrm>
              <a:off x="5489326" y="4941217"/>
              <a:ext cx="587652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2" name="Line"/>
            <p:cNvSpPr/>
            <p:nvPr/>
          </p:nvSpPr>
          <p:spPr>
            <a:xfrm>
              <a:off x="3194396" y="4021458"/>
              <a:ext cx="580601" cy="6795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Line"/>
            <p:cNvSpPr/>
            <p:nvPr/>
          </p:nvSpPr>
          <p:spPr>
            <a:xfrm>
              <a:off x="3194396" y="4834061"/>
              <a:ext cx="573811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best model"/>
            <p:cNvSpPr txBox="1"/>
            <p:nvPr/>
          </p:nvSpPr>
          <p:spPr>
            <a:xfrm>
              <a:off x="3719736" y="2873551"/>
              <a:ext cx="188748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410730" hangingPunct="0">
                <a:defRPr/>
              </a:pPr>
              <a:r>
                <a:rPr lang="de-DE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Learning </a:t>
              </a:r>
              <a:r>
                <a:rPr lang="de-DE" b="1" kern="0" dirty="0" err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hyper</a:t>
              </a:r>
              <a:r>
                <a:rPr lang="de-DE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de-DE" b="1" kern="0" dirty="0" err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parameters</a:t>
              </a:r>
              <a:endParaRPr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" name="labeled dataset"/>
            <p:cNvSpPr txBox="1"/>
            <p:nvPr/>
          </p:nvSpPr>
          <p:spPr>
            <a:xfrm>
              <a:off x="2063551" y="2873551"/>
              <a:ext cx="122413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410730" hangingPunct="0">
                <a:defRPr/>
              </a:pPr>
              <a:r>
                <a:rPr lang="de-DE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Training &amp; </a:t>
              </a:r>
              <a:r>
                <a:rPr lang="de-DE" b="1" kern="0" dirty="0" err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test</a:t>
              </a:r>
              <a:r>
                <a:rPr lang="de-DE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de-DE" b="1" kern="0" dirty="0" err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sets</a:t>
              </a:r>
              <a:endParaRPr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" name="model storage"/>
            <p:cNvSpPr txBox="1"/>
            <p:nvPr/>
          </p:nvSpPr>
          <p:spPr>
            <a:xfrm>
              <a:off x="5813326" y="2873551"/>
              <a:ext cx="125478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410730" hangingPunct="0">
                <a:defRPr/>
              </a:pPr>
              <a:r>
                <a:rPr lang="de-DE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</a:t>
              </a:r>
              <a:r>
                <a:rPr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odel </a:t>
              </a:r>
              <a:r>
                <a:rPr lang="de-DE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</a:t>
              </a:r>
              <a:r>
                <a:rPr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torage</a:t>
              </a:r>
            </a:p>
          </p:txBody>
        </p:sp>
        <p:pic>
          <p:nvPicPr>
            <p:cNvPr id="4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59997" y="5388302"/>
              <a:ext cx="1192857" cy="308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" name="Gruppierung 3"/>
          <p:cNvGrpSpPr/>
          <p:nvPr/>
        </p:nvGrpSpPr>
        <p:grpSpPr>
          <a:xfrm>
            <a:off x="7504852" y="1448781"/>
            <a:ext cx="3991748" cy="3464202"/>
            <a:chOff x="5476796" y="1448781"/>
            <a:chExt cx="3382000" cy="3464202"/>
          </a:xfrm>
        </p:grpSpPr>
        <p:sp>
          <p:nvSpPr>
            <p:cNvPr id="64" name="A/B"/>
            <p:cNvSpPr/>
            <p:nvPr/>
          </p:nvSpPr>
          <p:spPr>
            <a:xfrm>
              <a:off x="7965827" y="2351605"/>
              <a:ext cx="892969" cy="892970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410730" hangingPunct="0">
                <a:defRPr/>
              </a:pPr>
              <a:r>
                <a:rPr kern="0" dirty="0">
                  <a:latin typeface="Helvetica Neue Medium"/>
                  <a:ea typeface="Helvetica Neue Medium"/>
                  <a:cs typeface="Helvetica Neue Medium"/>
                </a:rPr>
                <a:t>A/B</a:t>
              </a:r>
            </a:p>
          </p:txBody>
        </p:sp>
        <p:sp>
          <p:nvSpPr>
            <p:cNvPr id="65" name="Staging…"/>
            <p:cNvSpPr/>
            <p:nvPr/>
          </p:nvSpPr>
          <p:spPr>
            <a:xfrm>
              <a:off x="6162030" y="2351605"/>
              <a:ext cx="892969" cy="892970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de-DE" sz="15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Model </a:t>
              </a:r>
              <a:r>
                <a:rPr lang="de-DE" sz="1500" kern="0" dirty="0" err="1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com-parison</a:t>
              </a:r>
              <a:endParaRPr sz="15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Line"/>
            <p:cNvSpPr/>
            <p:nvPr/>
          </p:nvSpPr>
          <p:spPr>
            <a:xfrm>
              <a:off x="7051874" y="2833807"/>
              <a:ext cx="47245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7" name="Line"/>
            <p:cNvSpPr/>
            <p:nvPr/>
          </p:nvSpPr>
          <p:spPr>
            <a:xfrm flipH="1">
              <a:off x="5476796" y="2824879"/>
              <a:ext cx="691041" cy="1560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/>
              <a:tailEnd type="non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Line"/>
            <p:cNvSpPr/>
            <p:nvPr/>
          </p:nvSpPr>
          <p:spPr>
            <a:xfrm flipH="1">
              <a:off x="5484882" y="2824879"/>
              <a:ext cx="683379" cy="208810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/>
              <a:tailEnd type="non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9" name="Line"/>
            <p:cNvSpPr/>
            <p:nvPr/>
          </p:nvSpPr>
          <p:spPr>
            <a:xfrm>
              <a:off x="7599526" y="2833809"/>
              <a:ext cx="317611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" name="Raute 2"/>
            <p:cNvSpPr>
              <a:spLocks noChangeAspect="1"/>
            </p:cNvSpPr>
            <p:nvPr/>
          </p:nvSpPr>
          <p:spPr>
            <a:xfrm>
              <a:off x="7308304" y="2600908"/>
              <a:ext cx="432048" cy="432048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ine"/>
            <p:cNvSpPr/>
            <p:nvPr/>
          </p:nvSpPr>
          <p:spPr>
            <a:xfrm flipV="1">
              <a:off x="7524328" y="1880909"/>
              <a:ext cx="1" cy="719999"/>
            </a:xfrm>
            <a:prstGeom prst="line">
              <a:avLst/>
            </a:prstGeom>
            <a:ln w="25400">
              <a:solidFill>
                <a:srgbClr val="A6A6A6"/>
              </a:solidFill>
              <a:prstDash val="solid"/>
              <a:miter lim="400000"/>
              <a:headEnd type="none"/>
              <a:tailEnd type="none"/>
            </a:ln>
          </p:spPr>
          <p:txBody>
            <a:bodyPr lIns="35715" tIns="35715" rIns="35715" bIns="35715" anchor="ctr"/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5" name="Group"/>
            <p:cNvSpPr/>
            <p:nvPr/>
          </p:nvSpPr>
          <p:spPr>
            <a:xfrm>
              <a:off x="6405507" y="1448781"/>
              <a:ext cx="2268252" cy="504056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6" name="turn on if difference"/>
            <p:cNvSpPr txBox="1"/>
            <p:nvPr/>
          </p:nvSpPr>
          <p:spPr>
            <a:xfrm>
              <a:off x="6516216" y="1520788"/>
              <a:ext cx="2141612" cy="36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410730" hangingPunct="0">
                <a:defRPr/>
              </a:pPr>
              <a:r>
                <a:rPr sz="1700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turn on if difference</a:t>
              </a:r>
            </a:p>
          </p:txBody>
        </p:sp>
      </p:grpSp>
      <p:grpSp>
        <p:nvGrpSpPr>
          <p:cNvPr id="88" name="Gruppierung 87"/>
          <p:cNvGrpSpPr/>
          <p:nvPr/>
        </p:nvGrpSpPr>
        <p:grpSpPr>
          <a:xfrm>
            <a:off x="7500792" y="3283380"/>
            <a:ext cx="3758607" cy="1894877"/>
            <a:chOff x="5472735" y="3283379"/>
            <a:chExt cx="3267549" cy="1894877"/>
          </a:xfrm>
        </p:grpSpPr>
        <p:sp>
          <p:nvSpPr>
            <p:cNvPr id="49" name="Group"/>
            <p:cNvSpPr/>
            <p:nvPr/>
          </p:nvSpPr>
          <p:spPr>
            <a:xfrm>
              <a:off x="6785519" y="4285286"/>
              <a:ext cx="1954765" cy="892970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410730" hangingPunct="0">
                <a:defRPr/>
              </a:pPr>
              <a:r>
                <a:rPr lang="de-DE" kern="0" dirty="0">
                  <a:latin typeface="Helvetica Neue Medium"/>
                  <a:ea typeface="Helvetica Neue Medium"/>
                  <a:cs typeface="Helvetica Neue Medium"/>
                </a:rPr>
                <a:t>REST </a:t>
              </a:r>
              <a:r>
                <a:rPr lang="de-DE" kern="0" dirty="0" err="1">
                  <a:latin typeface="Helvetica Neue Medium"/>
                  <a:ea typeface="Helvetica Neue Medium"/>
                  <a:cs typeface="Helvetica Neue Medium"/>
                </a:rPr>
                <a:t>service</a:t>
              </a:r>
              <a:r>
                <a:rPr lang="de-DE" kern="0" dirty="0">
                  <a:latin typeface="Helvetica Neue Medium"/>
                  <a:ea typeface="Helvetica Neue Medium"/>
                  <a:cs typeface="Helvetica Neue Medium"/>
                </a:rPr>
                <a:t> </a:t>
              </a:r>
              <a:r>
                <a:rPr lang="de-DE" sz="1800" kern="0" dirty="0">
                  <a:latin typeface="Helvetica Neue Medium"/>
                  <a:ea typeface="Helvetica Neue Medium"/>
                  <a:cs typeface="Helvetica Neue Medium"/>
                </a:rPr>
                <a:t>(p</a:t>
              </a:r>
              <a:r>
                <a:rPr sz="1800" kern="0" dirty="0">
                  <a:latin typeface="Helvetica Neue Medium"/>
                  <a:ea typeface="Helvetica Neue Medium"/>
                  <a:cs typeface="Helvetica Neue Medium"/>
                </a:rPr>
                <a:t>roduction</a:t>
              </a:r>
              <a:r>
                <a:rPr lang="de-DE" sz="1800" kern="0" dirty="0">
                  <a:latin typeface="Helvetica Neue Medium"/>
                  <a:ea typeface="Helvetica Neue Medium"/>
                  <a:cs typeface="Helvetica Neue Medium"/>
                </a:rPr>
                <a:t>)</a:t>
              </a:r>
              <a:endParaRPr sz="1800" kern="0" dirty="0">
                <a:latin typeface="Helvetica Neue Medium"/>
                <a:ea typeface="Helvetica Neue Medium"/>
                <a:cs typeface="Helvetica Neue Medium"/>
              </a:endParaRPr>
            </a:p>
          </p:txBody>
        </p:sp>
        <p:sp>
          <p:nvSpPr>
            <p:cNvPr id="50" name="Line"/>
            <p:cNvSpPr/>
            <p:nvPr/>
          </p:nvSpPr>
          <p:spPr>
            <a:xfrm flipH="1">
              <a:off x="5472735" y="4441153"/>
              <a:ext cx="12924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Line"/>
            <p:cNvSpPr/>
            <p:nvPr/>
          </p:nvSpPr>
          <p:spPr>
            <a:xfrm flipH="1">
              <a:off x="5472735" y="4941216"/>
              <a:ext cx="12924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2" name="Line"/>
            <p:cNvSpPr/>
            <p:nvPr/>
          </p:nvSpPr>
          <p:spPr>
            <a:xfrm flipV="1">
              <a:off x="8606185" y="3283379"/>
              <a:ext cx="1" cy="100418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5" tIns="35715" rIns="35715" bIns="35715" anchor="ctr"/>
            <a:lstStyle/>
            <a:p>
              <a:pPr algn="ctr" defTabSz="41073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7" name="turn on if difference"/>
            <p:cNvSpPr txBox="1"/>
            <p:nvPr/>
          </p:nvSpPr>
          <p:spPr>
            <a:xfrm>
              <a:off x="7524328" y="3487264"/>
              <a:ext cx="1047658" cy="625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410730" hangingPunct="0">
                <a:defRPr/>
              </a:pPr>
              <a:r>
                <a:rPr lang="de-DE" sz="1700" b="1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Model </a:t>
              </a:r>
              <a:r>
                <a:rPr lang="de-DE" sz="1700" b="1" kern="0" dirty="0" err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selection</a:t>
              </a:r>
              <a:endParaRPr sz="17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36A24C67-9261-D647-99BE-BD53D443B8F9}"/>
              </a:ext>
            </a:extLst>
          </p:cNvPr>
          <p:cNvSpPr txBox="1">
            <a:spLocks/>
          </p:cNvSpPr>
          <p:nvPr/>
        </p:nvSpPr>
        <p:spPr bwMode="gray">
          <a:xfrm>
            <a:off x="947737" y="886609"/>
            <a:ext cx="10296526" cy="9942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/>
              <a:t>Automated</a:t>
            </a:r>
            <a:r>
              <a:rPr lang="de-DE" b="1" dirty="0"/>
              <a:t> </a:t>
            </a:r>
            <a:r>
              <a:rPr lang="de-DE" b="1" dirty="0" err="1"/>
              <a:t>learning</a:t>
            </a:r>
            <a:r>
              <a:rPr lang="de-DE" b="1" dirty="0"/>
              <a:t> &amp; </a:t>
            </a:r>
          </a:p>
          <a:p>
            <a:r>
              <a:rPr lang="de-DE" b="1" dirty="0" err="1"/>
              <a:t>deployment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ML </a:t>
            </a:r>
            <a:r>
              <a:rPr lang="de-DE" b="1" dirty="0" err="1"/>
              <a:t>models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82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81AA73-78D5-7542-BC4D-5E06F690EA91}"/>
              </a:ext>
            </a:extLst>
          </p:cNvPr>
          <p:cNvSpPr/>
          <p:nvPr/>
        </p:nvSpPr>
        <p:spPr>
          <a:xfrm>
            <a:off x="3395700" y="3897052"/>
            <a:ext cx="658873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Contact: </a:t>
            </a:r>
            <a:r>
              <a:rPr lang="en-US" sz="3200" dirty="0" err="1"/>
              <a:t>katja.niemann@xing.com</a:t>
            </a:r>
            <a:endParaRPr lang="en-US" sz="3200" dirty="0"/>
          </a:p>
          <a:p>
            <a:r>
              <a:rPr lang="en-US" sz="3200" dirty="0"/>
              <a:t>http://</a:t>
            </a:r>
            <a:r>
              <a:rPr lang="en-US" sz="3200" dirty="0" err="1"/>
              <a:t>bit.ly</a:t>
            </a:r>
            <a:r>
              <a:rPr lang="en-US" sz="3200" dirty="0"/>
              <a:t>/data-science-team</a:t>
            </a:r>
          </a:p>
        </p:txBody>
      </p:sp>
    </p:spTree>
    <p:extLst>
      <p:ext uri="{BB962C8B-B14F-4D97-AF65-F5344CB8AC3E}">
        <p14:creationId xmlns:p14="http://schemas.microsoft.com/office/powerpoint/2010/main" val="2378043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resources-to-learn-data-science-online-article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5" t="155" b="-155"/>
          <a:stretch/>
        </p:blipFill>
        <p:spPr>
          <a:xfrm>
            <a:off x="3484554" y="0"/>
            <a:ext cx="8707448" cy="6858000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947738" y="476672"/>
            <a:ext cx="4608202" cy="53905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XING is hiring</a:t>
            </a:r>
          </a:p>
          <a:p>
            <a:r>
              <a:rPr lang="en-US" dirty="0"/>
              <a:t>  </a:t>
            </a:r>
            <a:r>
              <a:rPr lang="en-US" sz="4000" b="1" dirty="0">
                <a:solidFill>
                  <a:srgbClr val="0A5354"/>
                </a:solidFill>
              </a:rPr>
              <a:t>Data Engineers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  </a:t>
            </a:r>
            <a:r>
              <a:rPr lang="en-US" sz="4000" b="1" dirty="0">
                <a:solidFill>
                  <a:srgbClr val="0A5354"/>
                </a:solidFill>
              </a:rPr>
              <a:t>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396173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32FB-30A0-0146-851D-8F5C1E62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781E5-2189-E64B-89F1-669CD738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1" descr="job-recos-startpage.png">
            <a:extLst>
              <a:ext uri="{FF2B5EF4-FFF2-40B4-BE49-F238E27FC236}">
                <a16:creationId xmlns:a16="http://schemas.microsoft.com/office/drawing/2014/main" id="{15FA018A-B27E-1F45-9DCE-7F70E8F25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0"/>
            <a:ext cx="9135947" cy="76772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F524B-A9CD-1D45-8BE8-16E8E6F1D6FC}"/>
              </a:ext>
            </a:extLst>
          </p:cNvPr>
          <p:cNvGrpSpPr/>
          <p:nvPr/>
        </p:nvGrpSpPr>
        <p:grpSpPr>
          <a:xfrm>
            <a:off x="695400" y="-6491"/>
            <a:ext cx="9289032" cy="7677266"/>
            <a:chOff x="695400" y="-6491"/>
            <a:chExt cx="9289032" cy="7677266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68755B-11E4-0A4E-B23D-35EA701A3A6D}"/>
                </a:ext>
              </a:extLst>
            </p:cNvPr>
            <p:cNvSpPr/>
            <p:nvPr/>
          </p:nvSpPr>
          <p:spPr>
            <a:xfrm>
              <a:off x="7479210" y="-6491"/>
              <a:ext cx="2474082" cy="7677266"/>
            </a:xfrm>
            <a:prstGeom prst="rect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9">
              <a:extLst>
                <a:ext uri="{FF2B5EF4-FFF2-40B4-BE49-F238E27FC236}">
                  <a16:creationId xmlns:a16="http://schemas.microsoft.com/office/drawing/2014/main" id="{74CAED88-07CA-234B-A26C-DE9FDD29C244}"/>
                </a:ext>
              </a:extLst>
            </p:cNvPr>
            <p:cNvSpPr/>
            <p:nvPr/>
          </p:nvSpPr>
          <p:spPr>
            <a:xfrm>
              <a:off x="2640740" y="2767438"/>
              <a:ext cx="4823411" cy="4802021"/>
            </a:xfrm>
            <a:prstGeom prst="rect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" name="Gruppierung 13">
              <a:extLst>
                <a:ext uri="{FF2B5EF4-FFF2-40B4-BE49-F238E27FC236}">
                  <a16:creationId xmlns:a16="http://schemas.microsoft.com/office/drawing/2014/main" id="{9B3081D2-069C-AA4C-83E9-830E2C41AFBC}"/>
                </a:ext>
              </a:extLst>
            </p:cNvPr>
            <p:cNvGrpSpPr/>
            <p:nvPr/>
          </p:nvGrpSpPr>
          <p:grpSpPr>
            <a:xfrm>
              <a:off x="695400" y="0"/>
              <a:ext cx="9289032" cy="6858000"/>
              <a:chOff x="695400" y="0"/>
              <a:chExt cx="9289032" cy="6858000"/>
            </a:xfrm>
          </p:grpSpPr>
          <p:sp>
            <p:nvSpPr>
              <p:cNvPr id="6" name="Rechteck 9">
                <a:extLst>
                  <a:ext uri="{FF2B5EF4-FFF2-40B4-BE49-F238E27FC236}">
                    <a16:creationId xmlns:a16="http://schemas.microsoft.com/office/drawing/2014/main" id="{38A56653-75F8-3949-B540-CEA41480AB08}"/>
                  </a:ext>
                </a:extLst>
              </p:cNvPr>
              <p:cNvSpPr/>
              <p:nvPr/>
            </p:nvSpPr>
            <p:spPr>
              <a:xfrm>
                <a:off x="695400" y="0"/>
                <a:ext cx="1908212" cy="6858000"/>
              </a:xfrm>
              <a:prstGeom prst="rect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10">
                <a:extLst>
                  <a:ext uri="{FF2B5EF4-FFF2-40B4-BE49-F238E27FC236}">
                    <a16:creationId xmlns:a16="http://schemas.microsoft.com/office/drawing/2014/main" id="{D0128213-A372-F641-ACDD-AB07E335EF91}"/>
                  </a:ext>
                </a:extLst>
              </p:cNvPr>
              <p:cNvSpPr/>
              <p:nvPr/>
            </p:nvSpPr>
            <p:spPr>
              <a:xfrm>
                <a:off x="2603612" y="0"/>
                <a:ext cx="7380820" cy="1124950"/>
              </a:xfrm>
              <a:prstGeom prst="rect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12">
                <a:extLst>
                  <a:ext uri="{FF2B5EF4-FFF2-40B4-BE49-F238E27FC236}">
                    <a16:creationId xmlns:a16="http://schemas.microsoft.com/office/drawing/2014/main" id="{EAE55FFE-C56B-A04C-BE57-8A98605F1C2B}"/>
                  </a:ext>
                </a:extLst>
              </p:cNvPr>
              <p:cNvSpPr txBox="1"/>
              <p:nvPr/>
            </p:nvSpPr>
            <p:spPr bwMode="auto">
              <a:xfrm>
                <a:off x="5189064" y="3398026"/>
                <a:ext cx="3636404" cy="881214"/>
              </a:xfrm>
              <a:prstGeom prst="rect">
                <a:avLst/>
              </a:prstGeom>
              <a:solidFill>
                <a:srgbClr val="9FDA00"/>
              </a:solidFill>
              <a:ln w="25400" cap="flat" cmpd="sng" algn="ctr">
                <a:solidFill>
                  <a:srgbClr val="9FDA00"/>
                </a:solidFill>
                <a:prstDash val="solid"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1" i="0" u="none" strike="noStrike" kern="0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Notes-Medium" charset="0"/>
                  </a:defRPr>
                </a:lvl1pPr>
              </a:lstStyle>
              <a:p>
                <a:r>
                  <a:rPr lang="de-DE" sz="3600" dirty="0" err="1">
                    <a:solidFill>
                      <a:prstClr val="white"/>
                    </a:solidFill>
                  </a:rPr>
                  <a:t>start</a:t>
                </a:r>
                <a:r>
                  <a:rPr lang="de-DE" sz="3600" dirty="0">
                    <a:solidFill>
                      <a:prstClr val="white"/>
                    </a:solidFill>
                  </a:rPr>
                  <a:t> </a:t>
                </a:r>
                <a:r>
                  <a:rPr lang="de-DE" sz="3600" dirty="0" err="1">
                    <a:solidFill>
                      <a:prstClr val="white"/>
                    </a:solidFill>
                  </a:rPr>
                  <a:t>page</a:t>
                </a:r>
                <a:endParaRPr lang="de-DE" sz="3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hteck 11">
                <a:extLst>
                  <a:ext uri="{FF2B5EF4-FFF2-40B4-BE49-F238E27FC236}">
                    <a16:creationId xmlns:a16="http://schemas.microsoft.com/office/drawing/2014/main" id="{7777231C-2D08-7845-A7CD-C1CC7CAD9CC6}"/>
                  </a:ext>
                </a:extLst>
              </p:cNvPr>
              <p:cNvSpPr/>
              <p:nvPr/>
            </p:nvSpPr>
            <p:spPr>
              <a:xfrm>
                <a:off x="2711933" y="1133303"/>
                <a:ext cx="4752219" cy="1634136"/>
              </a:xfrm>
              <a:prstGeom prst="rect">
                <a:avLst/>
              </a:prstGeom>
              <a:noFill/>
              <a:ln w="127000">
                <a:solidFill>
                  <a:srgbClr val="9FD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523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job-recos-xing-job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/>
          <a:stretch/>
        </p:blipFill>
        <p:spPr>
          <a:xfrm>
            <a:off x="695400" y="-19348"/>
            <a:ext cx="9289032" cy="6827796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695400" y="0"/>
            <a:ext cx="9793088" cy="6858000"/>
            <a:chOff x="695400" y="0"/>
            <a:chExt cx="9793088" cy="6858000"/>
          </a:xfrm>
        </p:grpSpPr>
        <p:sp>
          <p:nvSpPr>
            <p:cNvPr id="10" name="Rechteck 9"/>
            <p:cNvSpPr/>
            <p:nvPr/>
          </p:nvSpPr>
          <p:spPr>
            <a:xfrm>
              <a:off x="695400" y="0"/>
              <a:ext cx="1908212" cy="6858000"/>
            </a:xfrm>
            <a:prstGeom prst="rect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2603612" y="0"/>
              <a:ext cx="7380820" cy="2052464"/>
            </a:xfrm>
            <a:prstGeom prst="rect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2603612" y="2060848"/>
              <a:ext cx="7308812" cy="4680520"/>
            </a:xfrm>
            <a:prstGeom prst="rect">
              <a:avLst/>
            </a:prstGeom>
            <a:noFill/>
            <a:ln w="127000">
              <a:solidFill>
                <a:srgbClr val="9FD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/>
            <p:cNvSpPr txBox="1"/>
            <p:nvPr/>
          </p:nvSpPr>
          <p:spPr bwMode="auto">
            <a:xfrm>
              <a:off x="6852084" y="692696"/>
              <a:ext cx="3636404" cy="881214"/>
            </a:xfrm>
            <a:prstGeom prst="rect">
              <a:avLst/>
            </a:prstGeom>
            <a:solidFill>
              <a:srgbClr val="9FDA00"/>
            </a:solidFill>
            <a:ln w="25400" cap="flat" cmpd="sng" algn="ctr">
              <a:solidFill>
                <a:srgbClr val="9FDA00"/>
              </a:solidFill>
              <a:prstDash val="solid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Notes-Medium" charset="0"/>
                </a:defRPr>
              </a:lvl1pPr>
            </a:lstStyle>
            <a:p>
              <a:r>
                <a:rPr lang="de-DE" sz="3600" dirty="0" err="1">
                  <a:solidFill>
                    <a:prstClr val="white"/>
                  </a:solidFill>
                </a:rPr>
                <a:t>jobs</a:t>
              </a:r>
              <a:r>
                <a:rPr lang="de-DE" sz="3600" dirty="0">
                  <a:solidFill>
                    <a:prstClr val="white"/>
                  </a:solidFill>
                </a:rPr>
                <a:t> </a:t>
              </a:r>
              <a:r>
                <a:rPr lang="de-DE" sz="3600" dirty="0" err="1">
                  <a:solidFill>
                    <a:prstClr val="white"/>
                  </a:solidFill>
                </a:rPr>
                <a:t>market</a:t>
              </a:r>
              <a:endParaRPr lang="de-DE" sz="3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74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job-recos-3-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6632"/>
            <a:ext cx="2580917" cy="4581128"/>
          </a:xfrm>
          <a:prstGeom prst="rect">
            <a:avLst/>
          </a:prstGeom>
        </p:spPr>
      </p:pic>
      <p:pic>
        <p:nvPicPr>
          <p:cNvPr id="7" name="Bild 6" descr="Screen Shot 2017-03-20 at 17.4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32" y="881336"/>
            <a:ext cx="4858584" cy="4132645"/>
          </a:xfrm>
          <a:prstGeom prst="rect">
            <a:avLst/>
          </a:prstGeom>
        </p:spPr>
      </p:pic>
      <p:pic>
        <p:nvPicPr>
          <p:cNvPr id="8" name="Bild 7" descr="mobile-job-rec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27" y="1061356"/>
            <a:ext cx="2820989" cy="500725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 bwMode="auto">
          <a:xfrm>
            <a:off x="1955540" y="5489848"/>
            <a:ext cx="3636404" cy="881214"/>
          </a:xfrm>
          <a:prstGeom prst="rect">
            <a:avLst/>
          </a:prstGeom>
          <a:solidFill>
            <a:srgbClr val="9FDA00"/>
          </a:solidFill>
          <a:ln w="25400" cap="flat" cmpd="sng" algn="ctr">
            <a:solidFill>
              <a:srgbClr val="9FDA00"/>
            </a:solidFill>
            <a:prstDash val="solid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es-Medium" charset="0"/>
              </a:defRPr>
            </a:lvl1pPr>
          </a:lstStyle>
          <a:p>
            <a:r>
              <a:rPr lang="de-DE" sz="3600" dirty="0">
                <a:solidFill>
                  <a:prstClr val="white"/>
                </a:solidFill>
              </a:rPr>
              <a:t>mobile</a:t>
            </a:r>
          </a:p>
        </p:txBody>
      </p:sp>
      <p:sp>
        <p:nvSpPr>
          <p:cNvPr id="14" name="Textfeld 13"/>
          <p:cNvSpPr txBox="1"/>
          <p:nvPr/>
        </p:nvSpPr>
        <p:spPr bwMode="auto">
          <a:xfrm>
            <a:off x="6492044" y="5453844"/>
            <a:ext cx="3636404" cy="881214"/>
          </a:xfrm>
          <a:prstGeom prst="rect">
            <a:avLst/>
          </a:prstGeom>
          <a:solidFill>
            <a:srgbClr val="9FDA00"/>
          </a:solidFill>
          <a:ln w="25400" cap="flat" cmpd="sng" algn="ctr">
            <a:solidFill>
              <a:srgbClr val="9FDA00"/>
            </a:solidFill>
            <a:prstDash val="solid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es-Medium" charset="0"/>
              </a:defRPr>
            </a:lvl1pPr>
          </a:lstStyle>
          <a:p>
            <a:r>
              <a:rPr lang="de-DE" sz="3600" dirty="0">
                <a:solidFill>
                  <a:prstClr val="white"/>
                </a:solidFill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97588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A5354"/>
                </a:solidFill>
              </a:rPr>
              <a:t>Goals / Triangle of contradiction</a:t>
            </a:r>
            <a:endParaRPr lang="de-DE" dirty="0"/>
          </a:p>
        </p:txBody>
      </p:sp>
      <p:pic>
        <p:nvPicPr>
          <p:cNvPr id="7" name="Bild 6" descr="user_man_person_mens_r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652" y="2204864"/>
            <a:ext cx="1296144" cy="1296144"/>
          </a:xfrm>
          <a:prstGeom prst="rect">
            <a:avLst/>
          </a:prstGeom>
        </p:spPr>
      </p:pic>
      <p:pic>
        <p:nvPicPr>
          <p:cNvPr id="8" name="Bild 7" descr="companie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6" y="2024844"/>
            <a:ext cx="972108" cy="906572"/>
          </a:xfrm>
          <a:prstGeom prst="rect">
            <a:avLst/>
          </a:prstGeom>
        </p:spPr>
      </p:pic>
      <p:grpSp>
        <p:nvGrpSpPr>
          <p:cNvPr id="9" name="Gruppierung 8"/>
          <p:cNvGrpSpPr/>
          <p:nvPr/>
        </p:nvGrpSpPr>
        <p:grpSpPr>
          <a:xfrm>
            <a:off x="6419357" y="2564904"/>
            <a:ext cx="1152497" cy="756084"/>
            <a:chOff x="698500" y="3774953"/>
            <a:chExt cx="1152497" cy="756084"/>
          </a:xfrm>
        </p:grpSpPr>
        <p:sp>
          <p:nvSpPr>
            <p:cNvPr id="10" name="Rechteck 9"/>
            <p:cNvSpPr>
              <a:spLocks noChangeAspect="1"/>
            </p:cNvSpPr>
            <p:nvPr/>
          </p:nvSpPr>
          <p:spPr>
            <a:xfrm>
              <a:off x="730250" y="3797836"/>
              <a:ext cx="679221" cy="73320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marR="0" lvl="0" indent="-177800" algn="ctr" defTabSz="91440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6567"/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698500" y="3774953"/>
              <a:ext cx="115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Scala</a:t>
              </a:r>
              <a:r>
                <a:rPr lang="en-US" sz="1000" dirty="0"/>
                <a:t> </a:t>
              </a:r>
              <a:r>
                <a:rPr lang="en-US" sz="1000" dirty="0" err="1"/>
                <a:t>Dev</a:t>
              </a:r>
              <a:r>
                <a:rPr lang="en-US" sz="1000" dirty="0"/>
                <a:t>, Hamburg</a:t>
              </a:r>
            </a:p>
          </p:txBody>
        </p:sp>
        <p:cxnSp>
          <p:nvCxnSpPr>
            <p:cNvPr id="12" name="Gerade Verbindung mit Pfeil 11"/>
            <p:cNvCxnSpPr/>
            <p:nvPr/>
          </p:nvCxnSpPr>
          <p:spPr>
            <a:xfrm flipV="1">
              <a:off x="823803" y="4243005"/>
              <a:ext cx="46681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>
            <a:xfrm flipV="1">
              <a:off x="827470" y="4342633"/>
              <a:ext cx="46681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>
            <a:xfrm flipV="1">
              <a:off x="831137" y="4439958"/>
              <a:ext cx="46681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</p:grpSp>
      <p:pic>
        <p:nvPicPr>
          <p:cNvPr id="15" name="Bild 14" descr="xing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18" y="4473116"/>
            <a:ext cx="1618423" cy="676356"/>
          </a:xfrm>
          <a:prstGeom prst="rect">
            <a:avLst/>
          </a:prstGeom>
        </p:spPr>
      </p:pic>
      <p:sp>
        <p:nvSpPr>
          <p:cNvPr id="16" name="Textfeld 3"/>
          <p:cNvSpPr txBox="1"/>
          <p:nvPr/>
        </p:nvSpPr>
        <p:spPr>
          <a:xfrm>
            <a:off x="1019436" y="1880828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6"/>
                </a:solidFill>
                <a:cs typeface="Myriad Pro"/>
              </a:rPr>
              <a:t>relevant </a:t>
            </a:r>
            <a:r>
              <a:rPr lang="en-GB" sz="2400" dirty="0" err="1">
                <a:solidFill>
                  <a:schemeClr val="accent6"/>
                </a:solidFill>
                <a:cs typeface="Myriad Pro"/>
              </a:rPr>
              <a:t>recos</a:t>
            </a:r>
            <a:endParaRPr lang="en-GB" sz="2400" dirty="0">
              <a:solidFill>
                <a:schemeClr val="accent6"/>
              </a:solidFill>
              <a:cs typeface="Myriad Pro"/>
            </a:endParaRP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6"/>
                </a:solidFill>
                <a:cs typeface="Myriad Pro"/>
              </a:rPr>
              <a:t>no spam</a:t>
            </a:r>
          </a:p>
        </p:txBody>
      </p:sp>
      <p:sp>
        <p:nvSpPr>
          <p:cNvPr id="17" name="Textfeld 3"/>
          <p:cNvSpPr txBox="1"/>
          <p:nvPr/>
        </p:nvSpPr>
        <p:spPr>
          <a:xfrm>
            <a:off x="3431394" y="5289012"/>
            <a:ext cx="428447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6"/>
                </a:solidFill>
                <a:cs typeface="Myriad Pro"/>
              </a:rPr>
              <a:t>high revenue (e.g. many clicks on paid content)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6"/>
                </a:solidFill>
                <a:cs typeface="Myriad Pro"/>
              </a:rPr>
              <a:t>happy customers </a:t>
            </a:r>
          </a:p>
        </p:txBody>
      </p:sp>
      <p:sp>
        <p:nvSpPr>
          <p:cNvPr id="18" name="Textfeld 17"/>
          <p:cNvSpPr txBox="1"/>
          <p:nvPr/>
        </p:nvSpPr>
        <p:spPr bwMode="auto">
          <a:xfrm>
            <a:off x="6491734" y="3392997"/>
            <a:ext cx="1764506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Clr>
                <a:srgbClr val="00656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 charset="0"/>
              </a:rPr>
              <a:t>companies</a:t>
            </a:r>
          </a:p>
        </p:txBody>
      </p:sp>
      <p:sp>
        <p:nvSpPr>
          <p:cNvPr id="19" name="Textfeld 18"/>
          <p:cNvSpPr txBox="1"/>
          <p:nvPr/>
        </p:nvSpPr>
        <p:spPr bwMode="auto">
          <a:xfrm>
            <a:off x="3333031" y="3445687"/>
            <a:ext cx="602729" cy="30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ts val="500"/>
              </a:spcAft>
              <a:buClr>
                <a:srgbClr val="00656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 charset="0"/>
              </a:rPr>
              <a:t>user</a:t>
            </a:r>
          </a:p>
        </p:txBody>
      </p:sp>
      <p:sp>
        <p:nvSpPr>
          <p:cNvPr id="20" name="Gleichschenkliges Dreieck 19"/>
          <p:cNvSpPr/>
          <p:nvPr/>
        </p:nvSpPr>
        <p:spPr>
          <a:xfrm rot="3598791">
            <a:off x="4470315" y="2299738"/>
            <a:ext cx="1944216" cy="1692188"/>
          </a:xfrm>
          <a:prstGeom prst="triangle">
            <a:avLst/>
          </a:prstGeom>
          <a:noFill/>
          <a:ln w="127000" cmpd="sng">
            <a:solidFill>
              <a:srgbClr val="D8006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3"/>
          <p:cNvSpPr txBox="1"/>
          <p:nvPr/>
        </p:nvSpPr>
        <p:spPr>
          <a:xfrm>
            <a:off x="8256240" y="1880828"/>
            <a:ext cx="280831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6"/>
                </a:solidFill>
                <a:cs typeface="Myriad Pro"/>
              </a:rPr>
              <a:t>relevant candidates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chemeClr val="accent6"/>
                </a:solidFill>
                <a:cs typeface="Myriad Pro"/>
              </a:rPr>
              <a:t>high reach</a:t>
            </a:r>
          </a:p>
        </p:txBody>
      </p:sp>
    </p:spTree>
    <p:extLst>
      <p:ext uri="{BB962C8B-B14F-4D97-AF65-F5344CB8AC3E}">
        <p14:creationId xmlns:p14="http://schemas.microsoft.com/office/powerpoint/2010/main" val="364954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-24680" y="1234733"/>
            <a:ext cx="11881320" cy="12752106"/>
            <a:chOff x="-18510" y="1234733"/>
            <a:chExt cx="8910990" cy="12752106"/>
          </a:xfrm>
        </p:grpSpPr>
        <p:grpSp>
          <p:nvGrpSpPr>
            <p:cNvPr id="9" name="Gruppierung 8"/>
            <p:cNvGrpSpPr/>
            <p:nvPr/>
          </p:nvGrpSpPr>
          <p:grpSpPr>
            <a:xfrm>
              <a:off x="3169191" y="1234733"/>
              <a:ext cx="5723289" cy="12752106"/>
              <a:chOff x="3169191" y="1234733"/>
              <a:chExt cx="5723289" cy="12752106"/>
            </a:xfrm>
          </p:grpSpPr>
          <p:pic>
            <p:nvPicPr>
              <p:cNvPr id="24" name="Bild 23" descr="Screen Shot 2014-02-11 at 07.34.3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6672" y="1234733"/>
                <a:ext cx="5445605" cy="4873818"/>
              </a:xfrm>
              <a:prstGeom prst="rect">
                <a:avLst/>
              </a:prstGeom>
            </p:spPr>
          </p:pic>
          <p:pic>
            <p:nvPicPr>
              <p:cNvPr id="25" name="Bild 24" descr="Screen Shot 2014-02-11 at 07.35.09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3213" y="6003425"/>
                <a:ext cx="5175575" cy="4244952"/>
              </a:xfrm>
              <a:prstGeom prst="rect">
                <a:avLst/>
              </a:prstGeom>
            </p:spPr>
          </p:pic>
          <p:pic>
            <p:nvPicPr>
              <p:cNvPr id="26" name="Bild 25" descr="Screen Shot 2014-02-11 at 07.35.3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813" y="9999730"/>
                <a:ext cx="5175575" cy="3987109"/>
              </a:xfrm>
              <a:prstGeom prst="rect">
                <a:avLst/>
              </a:prstGeom>
            </p:spPr>
          </p:pic>
          <p:pic>
            <p:nvPicPr>
              <p:cNvPr id="27" name="Bild 26" descr="Screen Shot 2014-02-11 at 07.40.29.png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9191" y="6089873"/>
                <a:ext cx="540000" cy="7896966"/>
              </a:xfrm>
              <a:prstGeom prst="rect">
                <a:avLst/>
              </a:prstGeom>
            </p:spPr>
          </p:pic>
          <p:sp>
            <p:nvSpPr>
              <p:cNvPr id="28" name="Rechteck 27"/>
              <p:cNvSpPr/>
              <p:nvPr/>
            </p:nvSpPr>
            <p:spPr bwMode="auto">
              <a:xfrm>
                <a:off x="8667370" y="5943599"/>
                <a:ext cx="225110" cy="80432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Calibri"/>
                  <a:cs typeface="ヒラギノ角ゴ Pro W3" charset="-128"/>
                </a:endParaRPr>
              </a:p>
            </p:txBody>
          </p:sp>
        </p:grpSp>
        <p:sp>
          <p:nvSpPr>
            <p:cNvPr id="10" name="Textfeld 3"/>
            <p:cNvSpPr txBox="1"/>
            <p:nvPr/>
          </p:nvSpPr>
          <p:spPr>
            <a:xfrm>
              <a:off x="431540" y="162880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Title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11" name="Textfeld 3"/>
            <p:cNvSpPr txBox="1"/>
            <p:nvPr/>
          </p:nvSpPr>
          <p:spPr>
            <a:xfrm>
              <a:off x="431540" y="225907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Company </a:t>
              </a:r>
            </a:p>
          </p:txBody>
        </p:sp>
        <p:sp>
          <p:nvSpPr>
            <p:cNvPr id="12" name="Textfeld 3"/>
            <p:cNvSpPr txBox="1"/>
            <p:nvPr/>
          </p:nvSpPr>
          <p:spPr>
            <a:xfrm>
              <a:off x="-18510" y="3058506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Employment type and career level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13" name="Textfeld 3"/>
            <p:cNvSpPr txBox="1"/>
            <p:nvPr/>
          </p:nvSpPr>
          <p:spPr>
            <a:xfrm>
              <a:off x="-18510" y="4374105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Full-text description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14" name="Textfeld 3"/>
            <p:cNvSpPr txBox="1"/>
            <p:nvPr/>
          </p:nvSpPr>
          <p:spPr>
            <a:xfrm>
              <a:off x="-18510" y="8853698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Employees of the company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15" name="Textfeld 3"/>
            <p:cNvSpPr txBox="1"/>
            <p:nvPr/>
          </p:nvSpPr>
          <p:spPr>
            <a:xfrm>
              <a:off x="-18510" y="11169860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Social benefits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sp>
          <p:nvSpPr>
            <p:cNvPr id="16" name="Textfeld 3"/>
            <p:cNvSpPr txBox="1"/>
            <p:nvPr/>
          </p:nvSpPr>
          <p:spPr>
            <a:xfrm>
              <a:off x="-18510" y="12430000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Location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cxnSp>
          <p:nvCxnSpPr>
            <p:cNvPr id="17" name="Gerade Verbindung 16"/>
            <p:cNvCxnSpPr>
              <a:stCxn id="10" idx="3"/>
            </p:cNvCxnSpPr>
            <p:nvPr/>
          </p:nvCxnSpPr>
          <p:spPr>
            <a:xfrm>
              <a:off x="2411760" y="1859633"/>
              <a:ext cx="1297431" cy="399445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1" idx="3"/>
            </p:cNvCxnSpPr>
            <p:nvPr/>
          </p:nvCxnSpPr>
          <p:spPr>
            <a:xfrm>
              <a:off x="2411760" y="2489911"/>
              <a:ext cx="1297431" cy="0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>
              <a:stCxn id="12" idx="3"/>
            </p:cNvCxnSpPr>
            <p:nvPr/>
          </p:nvCxnSpPr>
          <p:spPr>
            <a:xfrm flipV="1">
              <a:off x="2861810" y="2883612"/>
              <a:ext cx="847381" cy="590393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3" idx="3"/>
            </p:cNvCxnSpPr>
            <p:nvPr/>
          </p:nvCxnSpPr>
          <p:spPr>
            <a:xfrm>
              <a:off x="2861810" y="4604938"/>
              <a:ext cx="1350150" cy="600164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>
              <a:stCxn id="14" idx="3"/>
            </p:cNvCxnSpPr>
            <p:nvPr/>
          </p:nvCxnSpPr>
          <p:spPr>
            <a:xfrm>
              <a:off x="2861810" y="9269197"/>
              <a:ext cx="847381" cy="0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15" idx="3"/>
            </p:cNvCxnSpPr>
            <p:nvPr/>
          </p:nvCxnSpPr>
          <p:spPr>
            <a:xfrm>
              <a:off x="2861810" y="11400693"/>
              <a:ext cx="3285365" cy="354232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16" idx="3"/>
            </p:cNvCxnSpPr>
            <p:nvPr/>
          </p:nvCxnSpPr>
          <p:spPr>
            <a:xfrm>
              <a:off x="2861810" y="12660833"/>
              <a:ext cx="1575175" cy="129207"/>
            </a:xfrm>
            <a:prstGeom prst="line">
              <a:avLst/>
            </a:prstGeom>
            <a:ln w="38100" cmpd="sng">
              <a:solidFill>
                <a:schemeClr val="tx1">
                  <a:lumMod val="90000"/>
                  <a:lumOff val="1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478549" y="274540"/>
            <a:ext cx="10850033" cy="994221"/>
          </a:xfrm>
        </p:spPr>
        <p:txBody>
          <a:bodyPr/>
          <a:lstStyle/>
          <a:p>
            <a:r>
              <a:rPr lang="en-US" sz="3600" b="1" dirty="0"/>
              <a:t>Key properties of a job posting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3254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8623E-6 3.77953E-6 L 0.00989 -1.0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544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78549" y="274540"/>
            <a:ext cx="11234076" cy="994221"/>
          </a:xfrm>
        </p:spPr>
        <p:txBody>
          <a:bodyPr/>
          <a:lstStyle/>
          <a:p>
            <a:r>
              <a:rPr lang="en-US" sz="3000" b="1" dirty="0"/>
              <a:t>Key sources for understanding user demands</a:t>
            </a:r>
            <a:endParaRPr lang="de-DE" sz="3000" b="1" dirty="0"/>
          </a:p>
        </p:txBody>
      </p:sp>
      <p:pic>
        <p:nvPicPr>
          <p:cNvPr id="8" name="Bild 7" descr="user_man_person_mens_r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744924"/>
            <a:ext cx="1591374" cy="1301543"/>
          </a:xfrm>
          <a:prstGeom prst="rect">
            <a:avLst/>
          </a:prstGeom>
        </p:spPr>
      </p:pic>
      <p:grpSp>
        <p:nvGrpSpPr>
          <p:cNvPr id="9" name="Gruppierung 8"/>
          <p:cNvGrpSpPr/>
          <p:nvPr/>
        </p:nvGrpSpPr>
        <p:grpSpPr>
          <a:xfrm>
            <a:off x="6396033" y="1124013"/>
            <a:ext cx="5141283" cy="2201798"/>
            <a:chOff x="4797025" y="1124013"/>
            <a:chExt cx="3855962" cy="2201798"/>
          </a:xfrm>
        </p:grpSpPr>
        <p:pic>
          <p:nvPicPr>
            <p:cNvPr id="10" name="Bild 9" descr="user_man_person_mens_ro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812" y="2060569"/>
              <a:ext cx="573919" cy="573919"/>
            </a:xfrm>
            <a:prstGeom prst="rect">
              <a:avLst/>
            </a:prstGeom>
          </p:spPr>
        </p:pic>
        <p:pic>
          <p:nvPicPr>
            <p:cNvPr id="11" name="Bild 10" descr="user_man_person_mens_ro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021" y="2104112"/>
              <a:ext cx="742648" cy="742648"/>
            </a:xfrm>
            <a:prstGeom prst="rect">
              <a:avLst/>
            </a:prstGeom>
          </p:spPr>
        </p:pic>
        <p:pic>
          <p:nvPicPr>
            <p:cNvPr id="12" name="Bild 11" descr="user_man_person_mens_ro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421" y="2450036"/>
              <a:ext cx="573919" cy="573919"/>
            </a:xfrm>
            <a:prstGeom prst="rect">
              <a:avLst/>
            </a:prstGeom>
          </p:spPr>
        </p:pic>
        <p:sp>
          <p:nvSpPr>
            <p:cNvPr id="13" name="Textfeld 3"/>
            <p:cNvSpPr txBox="1"/>
            <p:nvPr/>
          </p:nvSpPr>
          <p:spPr>
            <a:xfrm>
              <a:off x="6057165" y="1124013"/>
              <a:ext cx="2595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400"/>
                </a:spcBef>
              </a:pPr>
              <a:r>
                <a:rPr lang="en-GB" sz="2400" b="1" dirty="0">
                  <a:solidFill>
                    <a:srgbClr val="808080"/>
                  </a:solidFill>
                  <a:latin typeface="Arial"/>
                  <a:cs typeface="Myriad Pro"/>
                </a:rPr>
                <a:t>Social Network</a:t>
              </a:r>
              <a:endParaRPr lang="de-DE" sz="2400" b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pic>
          <p:nvPicPr>
            <p:cNvPr id="14" name="Bild 13" descr="user_ladies_room_toil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443" y="2001612"/>
              <a:ext cx="527050" cy="527050"/>
            </a:xfrm>
            <a:prstGeom prst="rect">
              <a:avLst/>
            </a:prstGeom>
          </p:spPr>
        </p:pic>
        <p:pic>
          <p:nvPicPr>
            <p:cNvPr id="15" name="Bild 14" descr="user_ladies_room_toil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43" y="1762429"/>
              <a:ext cx="527050" cy="527050"/>
            </a:xfrm>
            <a:prstGeom prst="rect">
              <a:avLst/>
            </a:prstGeom>
          </p:spPr>
        </p:pic>
        <p:pic>
          <p:nvPicPr>
            <p:cNvPr id="16" name="Bild 15" descr="user_ladies_room_toil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660" y="2168829"/>
              <a:ext cx="527050" cy="527050"/>
            </a:xfrm>
            <a:prstGeom prst="rect">
              <a:avLst/>
            </a:prstGeom>
          </p:spPr>
        </p:pic>
        <p:cxnSp>
          <p:nvCxnSpPr>
            <p:cNvPr id="17" name="Gerade Verbindung mit Pfeil 16"/>
            <p:cNvCxnSpPr/>
            <p:nvPr/>
          </p:nvCxnSpPr>
          <p:spPr>
            <a:xfrm flipH="1" flipV="1">
              <a:off x="6691069" y="2358559"/>
              <a:ext cx="138544" cy="207818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none"/>
            </a:ln>
            <a:effectLst>
              <a:outerShdw blurRad="50800" algn="ctr" rotWithShape="0">
                <a:srgbClr val="808080"/>
              </a:outerShdw>
            </a:effectLst>
          </p:spPr>
        </p:cxnSp>
        <p:cxnSp>
          <p:nvCxnSpPr>
            <p:cNvPr id="18" name="Gerade Verbindung mit Pfeil 17"/>
            <p:cNvCxnSpPr/>
            <p:nvPr/>
          </p:nvCxnSpPr>
          <p:spPr>
            <a:xfrm flipV="1">
              <a:off x="6714158" y="2010656"/>
              <a:ext cx="175493" cy="147782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none"/>
            </a:ln>
            <a:effectLst>
              <a:outerShdw blurRad="50800" algn="ctr" rotWithShape="0">
                <a:srgbClr val="808080"/>
              </a:outerShdw>
            </a:effectLst>
          </p:spPr>
        </p:cxnSp>
        <p:cxnSp>
          <p:nvCxnSpPr>
            <p:cNvPr id="19" name="Gerade Verbindung mit Pfeil 18"/>
            <p:cNvCxnSpPr/>
            <p:nvPr/>
          </p:nvCxnSpPr>
          <p:spPr>
            <a:xfrm>
              <a:off x="7359164" y="2287747"/>
              <a:ext cx="132388" cy="78509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none"/>
            </a:ln>
            <a:effectLst>
              <a:outerShdw blurRad="50800" algn="ctr" rotWithShape="0">
                <a:srgbClr val="808080"/>
              </a:outerShdw>
            </a:effectLst>
          </p:spPr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7837916" y="2381651"/>
              <a:ext cx="146242" cy="115453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none"/>
            </a:ln>
            <a:effectLst>
              <a:outerShdw blurRad="50800" algn="ctr" rotWithShape="0">
                <a:srgbClr val="808080"/>
              </a:outerShdw>
            </a:effectLst>
          </p:spPr>
        </p:cxnSp>
        <p:cxnSp>
          <p:nvCxnSpPr>
            <p:cNvPr id="21" name="Gerade Verbindung mit Pfeil 20"/>
            <p:cNvCxnSpPr/>
            <p:nvPr/>
          </p:nvCxnSpPr>
          <p:spPr>
            <a:xfrm>
              <a:off x="7559286" y="1941384"/>
              <a:ext cx="232448" cy="16932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none"/>
            </a:ln>
            <a:effectLst>
              <a:outerShdw blurRad="50800" algn="ctr" rotWithShape="0">
                <a:srgbClr val="808080"/>
              </a:outerShdw>
            </a:effectLst>
          </p:spPr>
        </p:cxnSp>
        <p:pic>
          <p:nvPicPr>
            <p:cNvPr id="22" name="Bild 21" descr="event-calenda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751" y="1813355"/>
              <a:ext cx="215537" cy="227188"/>
            </a:xfrm>
            <a:prstGeom prst="rect">
              <a:avLst/>
            </a:prstGeom>
          </p:spPr>
        </p:pic>
        <p:pic>
          <p:nvPicPr>
            <p:cNvPr id="23" name="Bild 22" descr="companies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52" y="1669617"/>
              <a:ext cx="307920" cy="287161"/>
            </a:xfrm>
            <a:prstGeom prst="rect">
              <a:avLst/>
            </a:prstGeom>
          </p:spPr>
        </p:pic>
        <p:cxnSp>
          <p:nvCxnSpPr>
            <p:cNvPr id="24" name="Gerade Verbindung mit Pfeil 23"/>
            <p:cNvCxnSpPr/>
            <p:nvPr/>
          </p:nvCxnSpPr>
          <p:spPr>
            <a:xfrm flipV="1">
              <a:off x="4797025" y="2830519"/>
              <a:ext cx="1701206" cy="495292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triangle"/>
            </a:ln>
            <a:effectLst>
              <a:outerShdw blurRad="50800" algn="ctr" rotWithShape="0">
                <a:srgbClr val="808080"/>
              </a:outerShdw>
            </a:effectLst>
          </p:spPr>
        </p:cxnSp>
        <p:sp>
          <p:nvSpPr>
            <p:cNvPr id="25" name="Textfeld 3"/>
            <p:cNvSpPr txBox="1"/>
            <p:nvPr/>
          </p:nvSpPr>
          <p:spPr>
            <a:xfrm>
              <a:off x="4903181" y="2285291"/>
              <a:ext cx="1407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400"/>
                </a:spcBef>
              </a:pPr>
              <a:r>
                <a:rPr lang="en-GB" sz="1400" i="1" dirty="0">
                  <a:solidFill>
                    <a:srgbClr val="808080"/>
                  </a:solidFill>
                  <a:latin typeface="Arial"/>
                  <a:cs typeface="Myriad Pro"/>
                </a:rPr>
                <a:t>explicit and implicit connections</a:t>
              </a:r>
              <a:endParaRPr lang="de-DE" sz="1400" i="1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</p:grpSp>
      <p:sp>
        <p:nvSpPr>
          <p:cNvPr id="26" name="Textfeld 3"/>
          <p:cNvSpPr txBox="1"/>
          <p:nvPr/>
        </p:nvSpPr>
        <p:spPr>
          <a:xfrm>
            <a:off x="155340" y="1133746"/>
            <a:ext cx="346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GB" sz="2400" b="1" dirty="0">
                <a:solidFill>
                  <a:srgbClr val="808080"/>
                </a:solidFill>
                <a:latin typeface="Arial"/>
                <a:cs typeface="Myriad Pro"/>
              </a:rPr>
              <a:t>Profile</a:t>
            </a:r>
            <a:endParaRPr lang="de-DE" sz="2400" b="1" dirty="0">
              <a:solidFill>
                <a:srgbClr val="808080"/>
              </a:solidFill>
              <a:latin typeface="Arial"/>
              <a:cs typeface="Myriad Pro"/>
            </a:endParaRPr>
          </a:p>
        </p:txBody>
      </p:sp>
      <p:grpSp>
        <p:nvGrpSpPr>
          <p:cNvPr id="27" name="Gruppierung 26"/>
          <p:cNvGrpSpPr/>
          <p:nvPr/>
        </p:nvGrpSpPr>
        <p:grpSpPr>
          <a:xfrm>
            <a:off x="950255" y="1766628"/>
            <a:ext cx="1941389" cy="1446348"/>
            <a:chOff x="6163323" y="5710138"/>
            <a:chExt cx="1352960" cy="1080132"/>
          </a:xfrm>
        </p:grpSpPr>
        <p:sp>
          <p:nvSpPr>
            <p:cNvPr id="28" name="Rechteck 27"/>
            <p:cNvSpPr/>
            <p:nvPr/>
          </p:nvSpPr>
          <p:spPr>
            <a:xfrm>
              <a:off x="6163323" y="5710138"/>
              <a:ext cx="1352960" cy="108013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CFDC0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177800" indent="-177800" algn="ctr">
                <a:spcBef>
                  <a:spcPts val="500"/>
                </a:spcBef>
                <a:buClr>
                  <a:srgbClr val="006567"/>
                </a:buClr>
                <a:buFont typeface="Arial" pitchFamily="34" charset="0"/>
                <a:buChar char="•"/>
                <a:defRPr/>
              </a:pPr>
              <a:endParaRPr lang="de-DE" sz="700" kern="0">
                <a:solidFill>
                  <a:srgbClr val="333333"/>
                </a:solidFill>
                <a:latin typeface="Arial"/>
              </a:endParaRPr>
            </a:p>
          </p:txBody>
        </p:sp>
        <p:pic>
          <p:nvPicPr>
            <p:cNvPr id="29" name="Bild 28" descr="FabianAbel_xing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611" y="5784300"/>
              <a:ext cx="326009" cy="430796"/>
            </a:xfrm>
            <a:prstGeom prst="rect">
              <a:avLst/>
            </a:prstGeom>
          </p:spPr>
        </p:pic>
        <p:sp>
          <p:nvSpPr>
            <p:cNvPr id="30" name="Textfeld 29"/>
            <p:cNvSpPr txBox="1"/>
            <p:nvPr/>
          </p:nvSpPr>
          <p:spPr>
            <a:xfrm>
              <a:off x="6643842" y="5792188"/>
              <a:ext cx="83097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900" kern="0" dirty="0">
                  <a:solidFill>
                    <a:srgbClr val="333333"/>
                  </a:solidFill>
                  <a:latin typeface="Arial"/>
                </a:rPr>
                <a:t>Fabian Abel</a:t>
              </a: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643842" y="5962835"/>
              <a:ext cx="45204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700" b="1" kern="0" dirty="0">
                  <a:solidFill>
                    <a:srgbClr val="333333"/>
                  </a:solidFill>
                  <a:latin typeface="Arial"/>
                </a:rPr>
                <a:t>Data Scientist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6250611" y="6274450"/>
              <a:ext cx="175909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700" b="1" kern="0" dirty="0">
                  <a:solidFill>
                    <a:srgbClr val="333333"/>
                  </a:solidFill>
                  <a:latin typeface="Arial"/>
                </a:rPr>
                <a:t>Skills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6252357" y="6498779"/>
              <a:ext cx="303066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700" b="1" kern="0" dirty="0" err="1">
                  <a:solidFill>
                    <a:srgbClr val="333333"/>
                  </a:solidFill>
                  <a:latin typeface="Arial"/>
                </a:rPr>
                <a:t>Interests</a:t>
              </a:r>
              <a:r>
                <a:rPr lang="de-DE" sz="700" b="1" kern="0" dirty="0">
                  <a:solidFill>
                    <a:srgbClr val="333333"/>
                  </a:solidFill>
                  <a:latin typeface="Arial"/>
                </a:rPr>
                <a:t>: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729598" y="6276196"/>
              <a:ext cx="75982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700" kern="0" dirty="0">
                  <a:solidFill>
                    <a:srgbClr val="333333"/>
                  </a:solidFill>
                  <a:latin typeface="Arial"/>
                </a:rPr>
                <a:t>web </a:t>
              </a:r>
              <a:r>
                <a:rPr lang="de-DE" sz="700" kern="0" dirty="0" err="1">
                  <a:solidFill>
                    <a:srgbClr val="333333"/>
                  </a:solidFill>
                  <a:latin typeface="Arial"/>
                </a:rPr>
                <a:t>science</a:t>
              </a:r>
              <a:r>
                <a:rPr lang="de-DE" sz="700" kern="0" dirty="0">
                  <a:solidFill>
                    <a:srgbClr val="333333"/>
                  </a:solidFill>
                  <a:latin typeface="Arial"/>
                </a:rPr>
                <a:t>, </a:t>
              </a:r>
              <a:r>
                <a:rPr lang="de-DE" sz="700" kern="0" dirty="0" err="1">
                  <a:solidFill>
                    <a:srgbClr val="333333"/>
                  </a:solidFill>
                  <a:latin typeface="Arial"/>
                </a:rPr>
                <a:t>data</a:t>
              </a:r>
              <a:r>
                <a:rPr lang="de-DE" sz="700" kern="0" dirty="0">
                  <a:solidFill>
                    <a:srgbClr val="333333"/>
                  </a:solidFill>
                  <a:latin typeface="Arial"/>
                </a:rPr>
                <a:t> </a:t>
              </a:r>
              <a:r>
                <a:rPr lang="de-DE" sz="700" kern="0" dirty="0" err="1">
                  <a:solidFill>
                    <a:srgbClr val="333333"/>
                  </a:solidFill>
                  <a:latin typeface="Arial"/>
                </a:rPr>
                <a:t>mining</a:t>
              </a:r>
              <a:endParaRPr lang="de-DE" sz="700" kern="0" dirty="0">
                <a:solidFill>
                  <a:srgbClr val="333333"/>
                </a:solidFill>
                <a:latin typeface="Arial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735483" y="6499677"/>
              <a:ext cx="50165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000"/>
                </a:spcBef>
                <a:buClr>
                  <a:srgbClr val="006567"/>
                </a:buClr>
                <a:defRPr/>
              </a:pPr>
              <a:r>
                <a:rPr lang="de-DE" sz="700" kern="0" dirty="0" err="1">
                  <a:solidFill>
                    <a:srgbClr val="333333"/>
                  </a:solidFill>
                  <a:latin typeface="Arial"/>
                </a:rPr>
                <a:t>big</a:t>
              </a:r>
              <a:r>
                <a:rPr lang="de-DE" sz="700" kern="0" dirty="0">
                  <a:solidFill>
                    <a:srgbClr val="333333"/>
                  </a:solidFill>
                  <a:latin typeface="Arial"/>
                </a:rPr>
                <a:t> </a:t>
              </a:r>
              <a:r>
                <a:rPr lang="de-DE" sz="700" kern="0" dirty="0" err="1">
                  <a:solidFill>
                    <a:srgbClr val="333333"/>
                  </a:solidFill>
                  <a:latin typeface="Arial"/>
                </a:rPr>
                <a:t>data</a:t>
              </a:r>
              <a:r>
                <a:rPr lang="de-DE" sz="700" kern="0" dirty="0">
                  <a:solidFill>
                    <a:srgbClr val="333333"/>
                  </a:solidFill>
                  <a:latin typeface="Arial"/>
                </a:rPr>
                <a:t>, </a:t>
              </a:r>
              <a:r>
                <a:rPr lang="de-DE" sz="700" kern="0" dirty="0" err="1">
                  <a:solidFill>
                    <a:srgbClr val="333333"/>
                  </a:solidFill>
                  <a:latin typeface="Arial"/>
                </a:rPr>
                <a:t>hadoop</a:t>
              </a:r>
              <a:endParaRPr lang="de-DE" sz="700" kern="0" dirty="0">
                <a:solidFill>
                  <a:srgbClr val="333333"/>
                </a:solidFill>
                <a:latin typeface="Arial"/>
              </a:endParaRPr>
            </a:p>
          </p:txBody>
        </p:sp>
      </p:grpSp>
      <p:cxnSp>
        <p:nvCxnSpPr>
          <p:cNvPr id="36" name="Gerade Verbindung mit Pfeil 35"/>
          <p:cNvCxnSpPr/>
          <p:nvPr/>
        </p:nvCxnSpPr>
        <p:spPr>
          <a:xfrm flipH="1" flipV="1">
            <a:off x="3350451" y="2846761"/>
            <a:ext cx="1965463" cy="479050"/>
          </a:xfrm>
          <a:prstGeom prst="straightConnector1">
            <a:avLst/>
          </a:prstGeom>
          <a:noFill/>
          <a:ln w="12700" cap="flat" cmpd="sng" algn="ctr">
            <a:solidFill>
              <a:srgbClr val="808080"/>
            </a:solidFill>
            <a:prstDash val="solid"/>
            <a:headEnd type="none"/>
            <a:tailEnd type="triangle"/>
          </a:ln>
          <a:effectLst>
            <a:outerShdw blurRad="50800" algn="ctr" rotWithShape="0">
              <a:srgbClr val="808080"/>
            </a:outerShdw>
          </a:effectLst>
        </p:spPr>
      </p:cxnSp>
      <p:sp>
        <p:nvSpPr>
          <p:cNvPr id="37" name="Textfeld 3"/>
          <p:cNvSpPr txBox="1"/>
          <p:nvPr/>
        </p:nvSpPr>
        <p:spPr>
          <a:xfrm>
            <a:off x="3755740" y="2491154"/>
            <a:ext cx="198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GB" sz="1400" i="1" dirty="0">
                <a:solidFill>
                  <a:srgbClr val="808080"/>
                </a:solidFill>
                <a:latin typeface="Arial"/>
                <a:cs typeface="Myriad Pro"/>
              </a:rPr>
              <a:t>skills &amp; co.</a:t>
            </a:r>
            <a:endParaRPr lang="de-DE" sz="1400" i="1" dirty="0">
              <a:solidFill>
                <a:srgbClr val="808080"/>
              </a:solidFill>
              <a:latin typeface="Arial"/>
              <a:cs typeface="Myriad Pro"/>
            </a:endParaRPr>
          </a:p>
        </p:txBody>
      </p:sp>
      <p:grpSp>
        <p:nvGrpSpPr>
          <p:cNvPr id="38" name="Gruppierung 37"/>
          <p:cNvGrpSpPr/>
          <p:nvPr/>
        </p:nvGrpSpPr>
        <p:grpSpPr>
          <a:xfrm>
            <a:off x="6396033" y="3699031"/>
            <a:ext cx="5217355" cy="2770513"/>
            <a:chOff x="4797025" y="3699030"/>
            <a:chExt cx="3913016" cy="2770513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4797025" y="3699030"/>
              <a:ext cx="3913016" cy="2770513"/>
              <a:chOff x="4797025" y="3699030"/>
              <a:chExt cx="3913016" cy="2770513"/>
            </a:xfrm>
          </p:grpSpPr>
          <p:sp>
            <p:nvSpPr>
              <p:cNvPr id="45" name="Titel 1"/>
              <p:cNvSpPr txBox="1">
                <a:spLocks/>
              </p:cNvSpPr>
              <p:nvPr/>
            </p:nvSpPr>
            <p:spPr>
              <a:xfrm>
                <a:off x="6083179" y="6100211"/>
                <a:ext cx="2449261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de-DE" sz="2400" dirty="0">
                    <a:solidFill>
                      <a:srgbClr val="808080"/>
                    </a:solidFill>
                    <a:latin typeface="Arial"/>
                  </a:rPr>
                  <a:t>Interactions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614882" y="4671694"/>
                <a:ext cx="216000" cy="216000"/>
              </a:xfrm>
              <a:prstGeom prst="ellipse">
                <a:avLst/>
              </a:prstGeom>
              <a:solidFill>
                <a:srgbClr val="E97F02"/>
              </a:solidFill>
              <a:ln w="25400" cap="flat" cmpd="sng" algn="ctr">
                <a:solidFill>
                  <a:srgbClr val="E97F0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  <a:defRPr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7553898" y="4290190"/>
                <a:ext cx="216000" cy="216000"/>
              </a:xfrm>
              <a:prstGeom prst="ellipse">
                <a:avLst/>
              </a:prstGeom>
              <a:solidFill>
                <a:srgbClr val="2B58AC"/>
              </a:solidFill>
              <a:ln w="25400" cap="flat" cmpd="sng" algn="ctr">
                <a:solidFill>
                  <a:srgbClr val="00355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  <a:defRPr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7184845" y="4015957"/>
                <a:ext cx="216000" cy="216000"/>
              </a:xfrm>
              <a:prstGeom prst="ellipse">
                <a:avLst/>
              </a:prstGeom>
              <a:solidFill>
                <a:srgbClr val="B61800"/>
              </a:solidFill>
              <a:ln w="25400" cap="flat" cmpd="sng" algn="ctr">
                <a:solidFill>
                  <a:srgbClr val="B618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  <a:defRPr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cxnSp>
            <p:nvCxnSpPr>
              <p:cNvPr id="49" name="Gerade Verbindung mit Pfeil 48"/>
              <p:cNvCxnSpPr/>
              <p:nvPr/>
            </p:nvCxnSpPr>
            <p:spPr>
              <a:xfrm flipV="1">
                <a:off x="7256610" y="4310212"/>
                <a:ext cx="23916" cy="22569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sp>
            <p:nvSpPr>
              <p:cNvPr id="50" name="Rechteck 49"/>
              <p:cNvSpPr>
                <a:spLocks noChangeAspect="1"/>
              </p:cNvSpPr>
              <p:nvPr/>
            </p:nvSpPr>
            <p:spPr>
              <a:xfrm>
                <a:off x="7027622" y="4599041"/>
                <a:ext cx="219022" cy="287997"/>
              </a:xfrm>
              <a:prstGeom prst="rect">
                <a:avLst/>
              </a:prstGeom>
              <a:solidFill>
                <a:srgbClr val="E97F02"/>
              </a:solidFill>
              <a:ln w="25400" cap="flat" cmpd="sng" algn="ctr">
                <a:solidFill>
                  <a:srgbClr val="E97F0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7334208" y="4489425"/>
                <a:ext cx="166775" cy="8880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7315242" y="4702859"/>
                <a:ext cx="234866" cy="362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cxnSp>
            <p:nvCxnSpPr>
              <p:cNvPr id="53" name="Gerade Verbindung mit Pfeil 52"/>
              <p:cNvCxnSpPr/>
              <p:nvPr/>
            </p:nvCxnSpPr>
            <p:spPr>
              <a:xfrm>
                <a:off x="4797025" y="3699030"/>
                <a:ext cx="1701206" cy="73692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sp>
            <p:nvSpPr>
              <p:cNvPr id="54" name="Textfeld 3"/>
              <p:cNvSpPr txBox="1"/>
              <p:nvPr/>
            </p:nvSpPr>
            <p:spPr>
              <a:xfrm>
                <a:off x="7097382" y="3699030"/>
                <a:ext cx="940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1400" dirty="0">
                    <a:solidFill>
                      <a:srgbClr val="A80202"/>
                    </a:solidFill>
                    <a:latin typeface="Arial"/>
                    <a:cs typeface="Myriad Pro"/>
                  </a:rPr>
                  <a:t>data</a:t>
                </a:r>
                <a:endParaRPr lang="de-DE" sz="1400" dirty="0">
                  <a:solidFill>
                    <a:srgbClr val="A80202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55" name="Textfeld 3"/>
              <p:cNvSpPr txBox="1"/>
              <p:nvPr/>
            </p:nvSpPr>
            <p:spPr>
              <a:xfrm>
                <a:off x="7769137" y="4112482"/>
                <a:ext cx="940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1400" dirty="0">
                    <a:solidFill>
                      <a:srgbClr val="2B58AC"/>
                    </a:solidFill>
                    <a:latin typeface="Arial"/>
                    <a:cs typeface="Myriad Pro"/>
                  </a:rPr>
                  <a:t>web</a:t>
                </a:r>
                <a:endParaRPr lang="de-DE" sz="1400" dirty="0">
                  <a:solidFill>
                    <a:srgbClr val="2B58AC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56" name="Textfeld 3"/>
              <p:cNvSpPr txBox="1"/>
              <p:nvPr/>
            </p:nvSpPr>
            <p:spPr>
              <a:xfrm>
                <a:off x="7402030" y="4856641"/>
                <a:ext cx="13080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de-DE" sz="1400" dirty="0" err="1">
                    <a:solidFill>
                      <a:srgbClr val="E97F02"/>
                    </a:solidFill>
                    <a:latin typeface="Arial"/>
                    <a:cs typeface="Myriad Pro"/>
                  </a:rPr>
                  <a:t>social</a:t>
                </a:r>
                <a:r>
                  <a:rPr lang="de-DE" sz="1400" dirty="0">
                    <a:solidFill>
                      <a:srgbClr val="E97F02"/>
                    </a:solidFill>
                    <a:latin typeface="Arial"/>
                    <a:cs typeface="Myriad Pro"/>
                  </a:rPr>
                  <a:t> </a:t>
                </a:r>
                <a:r>
                  <a:rPr lang="de-DE" sz="1400" dirty="0" err="1">
                    <a:solidFill>
                      <a:srgbClr val="E97F02"/>
                    </a:solidFill>
                    <a:latin typeface="Arial"/>
                    <a:cs typeface="Myriad Pro"/>
                  </a:rPr>
                  <a:t>media</a:t>
                </a:r>
                <a:endParaRPr lang="de-DE" sz="1400" dirty="0">
                  <a:solidFill>
                    <a:srgbClr val="E97F02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57" name="Textfeld 3"/>
              <p:cNvSpPr txBox="1"/>
              <p:nvPr/>
            </p:nvSpPr>
            <p:spPr>
              <a:xfrm>
                <a:off x="4926323" y="4303963"/>
                <a:ext cx="1769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1400" i="1" dirty="0">
                    <a:solidFill>
                      <a:srgbClr val="808080"/>
                    </a:solidFill>
                    <a:latin typeface="Arial"/>
                    <a:cs typeface="Myriad Pro"/>
                  </a:rPr>
                  <a:t>clicks, bookmarks, ratings, shown</a:t>
                </a:r>
                <a:endParaRPr lang="de-DE" sz="1400" i="1" dirty="0">
                  <a:solidFill>
                    <a:srgbClr val="808080"/>
                  </a:solidFill>
                  <a:latin typeface="Arial"/>
                  <a:cs typeface="Myriad Pro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161602" y="5319210"/>
                <a:ext cx="360000" cy="360000"/>
              </a:xfrm>
              <a:prstGeom prst="ellipse">
                <a:avLst/>
              </a:prstGeom>
              <a:solidFill>
                <a:srgbClr val="B61800"/>
              </a:solidFill>
              <a:ln w="25400" cap="flat" cmpd="sng" algn="ctr">
                <a:solidFill>
                  <a:srgbClr val="B618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  <a:defRPr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59" name="Textfeld 3"/>
              <p:cNvSpPr txBox="1"/>
              <p:nvPr/>
            </p:nvSpPr>
            <p:spPr>
              <a:xfrm>
                <a:off x="6916461" y="5705504"/>
                <a:ext cx="940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1400" dirty="0">
                    <a:solidFill>
                      <a:srgbClr val="800000"/>
                    </a:solidFill>
                    <a:latin typeface="Arial"/>
                    <a:cs typeface="Myriad Pro"/>
                  </a:rPr>
                  <a:t>big data</a:t>
                </a:r>
                <a:endParaRPr lang="de-DE" sz="1400" dirty="0">
                  <a:solidFill>
                    <a:srgbClr val="800000"/>
                  </a:solidFill>
                  <a:latin typeface="Arial"/>
                  <a:cs typeface="Myriad Pro"/>
                </a:endParaRPr>
              </a:p>
            </p:txBody>
          </p:sp>
          <p:cxnSp>
            <p:nvCxnSpPr>
              <p:cNvPr id="60" name="Gerade Verbindung mit Pfeil 59"/>
              <p:cNvCxnSpPr/>
              <p:nvPr/>
            </p:nvCxnSpPr>
            <p:spPr>
              <a:xfrm>
                <a:off x="6700434" y="5283201"/>
                <a:ext cx="330200" cy="10160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sp>
            <p:nvSpPr>
              <p:cNvPr id="61" name="Rechteck 60"/>
              <p:cNvSpPr>
                <a:spLocks noChangeAspect="1"/>
              </p:cNvSpPr>
              <p:nvPr/>
            </p:nvSpPr>
            <p:spPr>
              <a:xfrm>
                <a:off x="6413985" y="5046004"/>
                <a:ext cx="219022" cy="287997"/>
              </a:xfrm>
              <a:prstGeom prst="rect">
                <a:avLst/>
              </a:prstGeom>
              <a:solidFill>
                <a:srgbClr val="E97F02"/>
              </a:solidFill>
              <a:ln w="25400" cap="flat" cmpd="sng" algn="ctr">
                <a:solidFill>
                  <a:srgbClr val="E97F0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</p:grpSp>
        <p:grpSp>
          <p:nvGrpSpPr>
            <p:cNvPr id="40" name="Gruppierung 39"/>
            <p:cNvGrpSpPr/>
            <p:nvPr/>
          </p:nvGrpSpPr>
          <p:grpSpPr>
            <a:xfrm>
              <a:off x="5407289" y="5384801"/>
              <a:ext cx="1090942" cy="589349"/>
              <a:chOff x="5407289" y="5384801"/>
              <a:chExt cx="1090942" cy="589349"/>
            </a:xfrm>
          </p:grpSpPr>
          <p:pic>
            <p:nvPicPr>
              <p:cNvPr id="41" name="Bild 40" descr="Screen Shot 2014-02-11 at 07.16.01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7289" y="5667070"/>
                <a:ext cx="1090942" cy="307080"/>
              </a:xfrm>
              <a:prstGeom prst="rect">
                <a:avLst/>
              </a:prstGeom>
            </p:spPr>
          </p:pic>
          <p:grpSp>
            <p:nvGrpSpPr>
              <p:cNvPr id="42" name="Gruppierung 41"/>
              <p:cNvGrpSpPr/>
              <p:nvPr/>
            </p:nvGrpSpPr>
            <p:grpSpPr>
              <a:xfrm>
                <a:off x="5489091" y="5384801"/>
                <a:ext cx="766853" cy="287161"/>
                <a:chOff x="5489091" y="5384801"/>
                <a:chExt cx="766853" cy="287161"/>
              </a:xfrm>
            </p:grpSpPr>
            <p:pic>
              <p:nvPicPr>
                <p:cNvPr id="43" name="Bild 42" descr="companies-logo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9091" y="5384801"/>
                  <a:ext cx="307920" cy="287161"/>
                </a:xfrm>
                <a:prstGeom prst="rect">
                  <a:avLst/>
                </a:prstGeom>
              </p:spPr>
            </p:pic>
            <p:sp>
              <p:nvSpPr>
                <p:cNvPr id="44" name="Textfeld 43"/>
                <p:cNvSpPr txBox="1"/>
                <p:nvPr/>
              </p:nvSpPr>
              <p:spPr>
                <a:xfrm>
                  <a:off x="5877291" y="5477957"/>
                  <a:ext cx="37865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1000"/>
                    </a:spcBef>
                    <a:buClr>
                      <a:srgbClr val="006567"/>
                    </a:buClr>
                  </a:pPr>
                  <a:r>
                    <a:rPr lang="de-DE" sz="1200" dirty="0" err="1">
                      <a:solidFill>
                        <a:srgbClr val="808080">
                          <a:lumMod val="75000"/>
                        </a:srgbClr>
                      </a:solidFill>
                      <a:latin typeface="Arial"/>
                    </a:rPr>
                    <a:t>kununu</a:t>
                  </a:r>
                  <a:endParaRPr lang="de-DE" sz="1200" dirty="0">
                    <a:solidFill>
                      <a:srgbClr val="808080">
                        <a:lumMod val="75000"/>
                      </a:srgbClr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62" name="Gruppierung 61"/>
          <p:cNvGrpSpPr/>
          <p:nvPr/>
        </p:nvGrpSpPr>
        <p:grpSpPr>
          <a:xfrm>
            <a:off x="215347" y="3699030"/>
            <a:ext cx="5406292" cy="2700300"/>
            <a:chOff x="161510" y="3699030"/>
            <a:chExt cx="4054719" cy="2700300"/>
          </a:xfrm>
        </p:grpSpPr>
        <p:sp>
          <p:nvSpPr>
            <p:cNvPr id="63" name="Titel 1"/>
            <p:cNvSpPr txBox="1">
              <a:spLocks/>
            </p:cNvSpPr>
            <p:nvPr/>
          </p:nvSpPr>
          <p:spPr>
            <a:xfrm>
              <a:off x="404507" y="5660666"/>
              <a:ext cx="2108331" cy="738664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de-DE" sz="2400" dirty="0">
                  <a:solidFill>
                    <a:srgbClr val="808080"/>
                  </a:solidFill>
                  <a:latin typeface="Arial"/>
                </a:rPr>
                <a:t>Interactions </a:t>
              </a:r>
              <a:r>
                <a:rPr lang="de-DE" sz="2400" dirty="0" err="1">
                  <a:solidFill>
                    <a:srgbClr val="808080"/>
                  </a:solidFill>
                  <a:latin typeface="Arial"/>
                </a:rPr>
                <a:t>of</a:t>
              </a:r>
              <a:r>
                <a:rPr lang="de-DE" sz="2400" dirty="0">
                  <a:solidFill>
                    <a:srgbClr val="808080"/>
                  </a:solidFill>
                  <a:latin typeface="Arial"/>
                </a:rPr>
                <a:t> </a:t>
              </a:r>
              <a:r>
                <a:rPr lang="de-DE" sz="2400" dirty="0" err="1">
                  <a:solidFill>
                    <a:srgbClr val="808080"/>
                  </a:solidFill>
                  <a:latin typeface="Arial"/>
                </a:rPr>
                <a:t>similar</a:t>
              </a:r>
              <a:r>
                <a:rPr lang="de-DE" sz="2400" dirty="0">
                  <a:solidFill>
                    <a:srgbClr val="808080"/>
                  </a:solidFill>
                  <a:latin typeface="Arial"/>
                </a:rPr>
                <a:t> </a:t>
              </a:r>
              <a:r>
                <a:rPr lang="de-DE" sz="2400" dirty="0" err="1">
                  <a:solidFill>
                    <a:srgbClr val="808080"/>
                  </a:solidFill>
                  <a:latin typeface="Arial"/>
                </a:rPr>
                <a:t>users</a:t>
              </a:r>
              <a:endParaRPr lang="de-DE" sz="2400" dirty="0">
                <a:solidFill>
                  <a:srgbClr val="808080"/>
                </a:solidFill>
                <a:latin typeface="Arial"/>
              </a:endParaRPr>
            </a:p>
          </p:txBody>
        </p:sp>
        <p:cxnSp>
          <p:nvCxnSpPr>
            <p:cNvPr id="64" name="Gerade Verbindung mit Pfeil 63"/>
            <p:cNvCxnSpPr/>
            <p:nvPr/>
          </p:nvCxnSpPr>
          <p:spPr>
            <a:xfrm flipH="1">
              <a:off x="2512838" y="3699030"/>
              <a:ext cx="1474097" cy="532927"/>
            </a:xfrm>
            <a:prstGeom prst="straightConnector1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headEnd type="none"/>
              <a:tailEnd type="triangle"/>
            </a:ln>
            <a:effectLst>
              <a:outerShdw blurRad="50800" algn="ctr" rotWithShape="0">
                <a:srgbClr val="808080"/>
              </a:outerShdw>
            </a:effectLst>
          </p:spPr>
        </p:cxnSp>
        <p:sp>
          <p:nvSpPr>
            <p:cNvPr id="65" name="Textfeld 3"/>
            <p:cNvSpPr txBox="1"/>
            <p:nvPr/>
          </p:nvSpPr>
          <p:spPr>
            <a:xfrm>
              <a:off x="2726795" y="4274295"/>
              <a:ext cx="1489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400"/>
                </a:spcBef>
                <a:defRPr/>
              </a:pPr>
              <a:r>
                <a:rPr lang="en-GB" sz="1400" i="1" kern="0" dirty="0">
                  <a:solidFill>
                    <a:srgbClr val="808080"/>
                  </a:solidFill>
                  <a:latin typeface="Arial"/>
                  <a:cs typeface="Myriad Pro"/>
                </a:rPr>
                <a:t>similar users</a:t>
              </a:r>
              <a:endParaRPr lang="de-DE" sz="1400" i="1" kern="0" dirty="0">
                <a:solidFill>
                  <a:srgbClr val="808080"/>
                </a:solidFill>
                <a:latin typeface="Arial"/>
                <a:cs typeface="Myriad Pro"/>
              </a:endParaRPr>
            </a:p>
          </p:txBody>
        </p:sp>
        <p:grpSp>
          <p:nvGrpSpPr>
            <p:cNvPr id="66" name="Gruppierung 65"/>
            <p:cNvGrpSpPr/>
            <p:nvPr/>
          </p:nvGrpSpPr>
          <p:grpSpPr>
            <a:xfrm>
              <a:off x="161510" y="3854263"/>
              <a:ext cx="2537028" cy="1689972"/>
              <a:chOff x="-24190" y="3802000"/>
              <a:chExt cx="2537028" cy="1689972"/>
            </a:xfrm>
          </p:grpSpPr>
          <p:pic>
            <p:nvPicPr>
              <p:cNvPr id="67" name="Bild 66" descr="user_man_person_mens_roo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5901" y="3802000"/>
                <a:ext cx="1049041" cy="1049041"/>
              </a:xfrm>
              <a:prstGeom prst="rect">
                <a:avLst/>
              </a:prstGeom>
            </p:spPr>
          </p:pic>
          <p:sp>
            <p:nvSpPr>
              <p:cNvPr id="68" name="Rechteck 67"/>
              <p:cNvSpPr>
                <a:spLocks noChangeAspect="1"/>
              </p:cNvSpPr>
              <p:nvPr/>
            </p:nvSpPr>
            <p:spPr>
              <a:xfrm>
                <a:off x="791580" y="4806188"/>
                <a:ext cx="219022" cy="287997"/>
              </a:xfrm>
              <a:prstGeom prst="rect">
                <a:avLst/>
              </a:prstGeom>
              <a:solidFill>
                <a:srgbClr val="E97F02"/>
              </a:solidFill>
              <a:ln w="25400" cap="flat" cmpd="sng" algn="ctr">
                <a:solidFill>
                  <a:srgbClr val="E97F0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pic>
            <p:nvPicPr>
              <p:cNvPr id="69" name="Bild 68" descr="user_man_person_mens_roo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882" y="4542216"/>
                <a:ext cx="690956" cy="690956"/>
              </a:xfrm>
              <a:prstGeom prst="rect">
                <a:avLst/>
              </a:prstGeom>
            </p:spPr>
          </p:pic>
          <p:sp>
            <p:nvSpPr>
              <p:cNvPr id="70" name="Rechteck 69"/>
              <p:cNvSpPr>
                <a:spLocks noChangeAspect="1"/>
              </p:cNvSpPr>
              <p:nvPr/>
            </p:nvSpPr>
            <p:spPr>
              <a:xfrm>
                <a:off x="1206906" y="5139190"/>
                <a:ext cx="219022" cy="287997"/>
              </a:xfrm>
              <a:prstGeom prst="rect">
                <a:avLst/>
              </a:prstGeom>
              <a:solidFill>
                <a:srgbClr val="E97F02"/>
              </a:solidFill>
              <a:ln w="25400" cap="flat" cmpd="sng" algn="ctr">
                <a:solidFill>
                  <a:srgbClr val="E97F0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206515" y="4611183"/>
                <a:ext cx="216000" cy="216000"/>
              </a:xfrm>
              <a:prstGeom prst="ellipse">
                <a:avLst/>
              </a:prstGeom>
              <a:solidFill>
                <a:srgbClr val="B61800"/>
              </a:solidFill>
              <a:ln w="25400" cap="flat" cmpd="sng" algn="ctr">
                <a:solidFill>
                  <a:srgbClr val="B618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  <a:defRPr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72" name="Textfeld 3"/>
              <p:cNvSpPr txBox="1"/>
              <p:nvPr/>
            </p:nvSpPr>
            <p:spPr>
              <a:xfrm>
                <a:off x="26495" y="4291353"/>
                <a:ext cx="940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GB" sz="1400" dirty="0" err="1">
                    <a:solidFill>
                      <a:srgbClr val="A80202"/>
                    </a:solidFill>
                    <a:latin typeface="Arial"/>
                    <a:cs typeface="Myriad Pro"/>
                  </a:rPr>
                  <a:t>hadoop</a:t>
                </a:r>
                <a:endParaRPr lang="de-DE" sz="1400" dirty="0">
                  <a:solidFill>
                    <a:srgbClr val="A80202"/>
                  </a:solidFill>
                  <a:latin typeface="Arial"/>
                  <a:cs typeface="Myriad Pro"/>
                </a:endParaRPr>
              </a:p>
            </p:txBody>
          </p:sp>
          <p:cxnSp>
            <p:nvCxnSpPr>
              <p:cNvPr id="73" name="Gerade Verbindung mit Pfeil 72"/>
              <p:cNvCxnSpPr/>
              <p:nvPr/>
            </p:nvCxnSpPr>
            <p:spPr>
              <a:xfrm flipH="1" flipV="1">
                <a:off x="473171" y="4764188"/>
                <a:ext cx="270029" cy="135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cxnSp>
            <p:nvCxnSpPr>
              <p:cNvPr id="74" name="Gerade Verbindung mit Pfeil 73"/>
              <p:cNvCxnSpPr/>
              <p:nvPr/>
            </p:nvCxnSpPr>
            <p:spPr>
              <a:xfrm flipH="1">
                <a:off x="1052286" y="4689140"/>
                <a:ext cx="369364" cy="16190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215540" y="5004175"/>
                <a:ext cx="216000" cy="216000"/>
              </a:xfrm>
              <a:prstGeom prst="ellipse">
                <a:avLst/>
              </a:prstGeom>
              <a:solidFill>
                <a:srgbClr val="2B58AC"/>
              </a:solidFill>
              <a:ln w="25400" cap="flat" cmpd="sng" algn="ctr">
                <a:solidFill>
                  <a:srgbClr val="00355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177800" indent="-177800" algn="ctr">
                  <a:spcBef>
                    <a:spcPts val="500"/>
                  </a:spcBef>
                  <a:buClr>
                    <a:srgbClr val="006567"/>
                  </a:buClr>
                  <a:buFont typeface="Arial" pitchFamily="34" charset="0"/>
                  <a:buChar char="•"/>
                  <a:defRPr/>
                </a:pPr>
                <a:endParaRPr lang="de-DE" sz="1600" kern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76" name="Textfeld 3"/>
              <p:cNvSpPr txBox="1"/>
              <p:nvPr/>
            </p:nvSpPr>
            <p:spPr>
              <a:xfrm>
                <a:off x="-24190" y="5184195"/>
                <a:ext cx="688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2400"/>
                  </a:spcBef>
                </a:pPr>
                <a:r>
                  <a:rPr lang="en-GB" sz="1400" dirty="0" err="1">
                    <a:solidFill>
                      <a:srgbClr val="2B58AC"/>
                    </a:solidFill>
                    <a:latin typeface="Arial"/>
                    <a:cs typeface="Myriad Pro"/>
                  </a:rPr>
                  <a:t>scala</a:t>
                </a:r>
                <a:endParaRPr lang="de-DE" sz="1400" dirty="0">
                  <a:solidFill>
                    <a:srgbClr val="2B58AC"/>
                  </a:solidFill>
                  <a:latin typeface="Arial"/>
                  <a:cs typeface="Myriad Pro"/>
                </a:endParaRPr>
              </a:p>
            </p:txBody>
          </p:sp>
          <p:cxnSp>
            <p:nvCxnSpPr>
              <p:cNvPr id="77" name="Gerade Verbindung mit Pfeil 76"/>
              <p:cNvCxnSpPr/>
              <p:nvPr/>
            </p:nvCxnSpPr>
            <p:spPr>
              <a:xfrm flipH="1">
                <a:off x="476545" y="4981935"/>
                <a:ext cx="270030" cy="11225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  <p:pic>
            <p:nvPicPr>
              <p:cNvPr id="78" name="Bild 77" descr="user_man_person_mens_roo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895" y="4065161"/>
                <a:ext cx="538556" cy="538556"/>
              </a:xfrm>
              <a:prstGeom prst="rect">
                <a:avLst/>
              </a:prstGeom>
            </p:spPr>
          </p:pic>
          <p:cxnSp>
            <p:nvCxnSpPr>
              <p:cNvPr id="79" name="Gerade Verbindung mit Pfeil 78"/>
              <p:cNvCxnSpPr/>
              <p:nvPr/>
            </p:nvCxnSpPr>
            <p:spPr>
              <a:xfrm flipH="1">
                <a:off x="1396596" y="4734145"/>
                <a:ext cx="295084" cy="3228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808080"/>
                </a:solidFill>
                <a:prstDash val="solid"/>
                <a:headEnd type="none"/>
                <a:tailEnd type="triangle"/>
              </a:ln>
              <a:effectLst>
                <a:outerShdw blurRad="50800" algn="ctr" rotWithShape="0">
                  <a:srgbClr val="808080"/>
                </a:outerShdw>
              </a:effectLst>
            </p:spPr>
          </p:cxnSp>
        </p:grpSp>
      </p:grpSp>
    </p:spTree>
    <p:extLst>
      <p:ext uri="{BB962C8B-B14F-4D97-AF65-F5344CB8AC3E}">
        <p14:creationId xmlns:p14="http://schemas.microsoft.com/office/powerpoint/2010/main" val="275119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XING_PowerPoint_template_16x9">
  <a:themeElements>
    <a:clrScheme name="Benutzerdefiniert 8">
      <a:dk1>
        <a:srgbClr val="666666"/>
      </a:dk1>
      <a:lt1>
        <a:sysClr val="window" lastClr="FFFFFF"/>
      </a:lt1>
      <a:dk2>
        <a:srgbClr val="333333"/>
      </a:dk2>
      <a:lt2>
        <a:srgbClr val="EBEBEB"/>
      </a:lt2>
      <a:accent1>
        <a:srgbClr val="A6C700"/>
      </a:accent1>
      <a:accent2>
        <a:srgbClr val="0A5354"/>
      </a:accent2>
      <a:accent3>
        <a:srgbClr val="9C195B"/>
      </a:accent3>
      <a:accent4>
        <a:srgbClr val="CCCCCC"/>
      </a:accent4>
      <a:accent5>
        <a:srgbClr val="808080"/>
      </a:accent5>
      <a:accent6>
        <a:srgbClr val="333333"/>
      </a:accent6>
      <a:hlink>
        <a:srgbClr val="666666"/>
      </a:hlink>
      <a:folHlink>
        <a:srgbClr val="666666"/>
      </a:folHlink>
    </a:clrScheme>
    <a:fontScheme name="Xing Medium-Regular">
      <a:majorFont>
        <a:latin typeface="Fira Sans Medium"/>
        <a:ea typeface=""/>
        <a:cs typeface=""/>
      </a:majorFont>
      <a:minorFont>
        <a:latin typeface="Fir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ING_PowerPoint_template_16x9.potx" id="{616B98B4-666C-4170-A556-DA5DE1E03D13}" vid="{5B5767C6-837E-4EB9-9238-8EFE0F00031D}"/>
    </a:ext>
  </a:extLst>
</a:theme>
</file>

<file path=ppt/theme/theme2.xml><?xml version="1.0" encoding="utf-8"?>
<a:theme xmlns:a="http://schemas.openxmlformats.org/drawingml/2006/main" name="Larissa">
  <a:themeElements>
    <a:clrScheme name="Xing">
      <a:dk1>
        <a:srgbClr val="666666"/>
      </a:dk1>
      <a:lt1>
        <a:sysClr val="window" lastClr="FFFFFF"/>
      </a:lt1>
      <a:dk2>
        <a:srgbClr val="333333"/>
      </a:dk2>
      <a:lt2>
        <a:srgbClr val="EBEBEB"/>
      </a:lt2>
      <a:accent1>
        <a:srgbClr val="B0D400"/>
      </a:accent1>
      <a:accent2>
        <a:srgbClr val="006567"/>
      </a:accent2>
      <a:accent3>
        <a:srgbClr val="9C195B"/>
      </a:accent3>
      <a:accent4>
        <a:srgbClr val="CCCCCC"/>
      </a:accent4>
      <a:accent5>
        <a:srgbClr val="666666"/>
      </a:accent5>
      <a:accent6>
        <a:srgbClr val="333333"/>
      </a:accent6>
      <a:hlink>
        <a:srgbClr val="666666"/>
      </a:hlink>
      <a:folHlink>
        <a:srgbClr val="666666"/>
      </a:folHlink>
    </a:clrScheme>
    <a:fontScheme name="Xing">
      <a:majorFont>
        <a:latin typeface="Fira Sans Medium"/>
        <a:ea typeface=""/>
        <a:cs typeface=""/>
      </a:majorFont>
      <a:minorFont>
        <a:latin typeface="Fira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Xing">
      <a:dk1>
        <a:srgbClr val="666666"/>
      </a:dk1>
      <a:lt1>
        <a:sysClr val="window" lastClr="FFFFFF"/>
      </a:lt1>
      <a:dk2>
        <a:srgbClr val="333333"/>
      </a:dk2>
      <a:lt2>
        <a:srgbClr val="EBEBEB"/>
      </a:lt2>
      <a:accent1>
        <a:srgbClr val="B0D400"/>
      </a:accent1>
      <a:accent2>
        <a:srgbClr val="006567"/>
      </a:accent2>
      <a:accent3>
        <a:srgbClr val="9C195B"/>
      </a:accent3>
      <a:accent4>
        <a:srgbClr val="CCCCCC"/>
      </a:accent4>
      <a:accent5>
        <a:srgbClr val="666666"/>
      </a:accent5>
      <a:accent6>
        <a:srgbClr val="333333"/>
      </a:accent6>
      <a:hlink>
        <a:srgbClr val="666666"/>
      </a:hlink>
      <a:folHlink>
        <a:srgbClr val="666666"/>
      </a:folHlink>
    </a:clrScheme>
    <a:fontScheme name="Xing">
      <a:majorFont>
        <a:latin typeface="Fira Sans Medium"/>
        <a:ea typeface=""/>
        <a:cs typeface=""/>
      </a:majorFont>
      <a:minorFont>
        <a:latin typeface="Fira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XING_PowerPoint_template_16x9.potx</Template>
  <TotalTime>2042</TotalTime>
  <Words>1192</Words>
  <Application>Microsoft Macintosh PowerPoint</Application>
  <PresentationFormat>Widescreen</PresentationFormat>
  <Paragraphs>411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ヒラギノ角ゴ Pro W3</vt:lpstr>
      <vt:lpstr>Arial</vt:lpstr>
      <vt:lpstr>Calibri</vt:lpstr>
      <vt:lpstr>Fira Sans</vt:lpstr>
      <vt:lpstr>Fira Sans Light</vt:lpstr>
      <vt:lpstr>Fira Sans Medium</vt:lpstr>
      <vt:lpstr>Helvetica Neue</vt:lpstr>
      <vt:lpstr>Helvetica Neue Medium</vt:lpstr>
      <vt:lpstr>Myriad Pro</vt:lpstr>
      <vt:lpstr>Notes-Medium</vt:lpstr>
      <vt:lpstr>Symbol</vt:lpstr>
      <vt:lpstr>Wingdings</vt:lpstr>
      <vt:lpstr>XING_PowerPoint_template_16x9</vt:lpstr>
      <vt:lpstr>Job Recommendations at XING</vt:lpstr>
      <vt:lpstr>Outline</vt:lpstr>
      <vt:lpstr>RecSys Challenges and Algorithms</vt:lpstr>
      <vt:lpstr>PowerPoint Presentation</vt:lpstr>
      <vt:lpstr>PowerPoint Presentation</vt:lpstr>
      <vt:lpstr>PowerPoint Presentation</vt:lpstr>
      <vt:lpstr>Goals / Triangle of contradiction</vt:lpstr>
      <vt:lpstr>Key properties of a job posting</vt:lpstr>
      <vt:lpstr>Key sources for understanding user demands</vt:lpstr>
      <vt:lpstr>Recommender strategies</vt:lpstr>
      <vt:lpstr>Collaborative filtering Theory: User-based and Item-based CF</vt:lpstr>
      <vt:lpstr>Collaborative filtering Reality: Ultra sparse User-Item Matrix and primarily implicit feedback  </vt:lpstr>
      <vt:lpstr>Collaborative filtering Reality: Ultra sparse User-Item Matrix and primarily implicit feedback  </vt:lpstr>
      <vt:lpstr>Content-based filtering  Example: semantic search</vt:lpstr>
      <vt:lpstr>Content-based filtering Example: More-like-this component</vt:lpstr>
      <vt:lpstr>PowerPoint Presentation</vt:lpstr>
      <vt:lpstr>Filtering and Re-ranking</vt:lpstr>
      <vt:lpstr>Outlier Filtering: Trade-off between killing bad recommendations and keeping good ones </vt:lpstr>
      <vt:lpstr>Bulding Recommender Systems</vt:lpstr>
      <vt:lpstr>PowerPoint Presentation</vt:lpstr>
      <vt:lpstr>REST Service</vt:lpstr>
      <vt:lpstr>Single threaded this would take up to 12  seconds!</vt:lpstr>
      <vt:lpstr>How to make it faster?  Do computations in parallel!</vt:lpstr>
      <vt:lpstr>Internal recommender structure</vt:lpstr>
      <vt:lpstr>Mixture of Online &amp; Batch Processing </vt:lpstr>
      <vt:lpstr>Example: Users in jobrole X typically click on</vt:lpstr>
      <vt:lpstr>Deployment of RecSys Models</vt:lpstr>
      <vt:lpstr>Examples of models used in production</vt:lpstr>
      <vt:lpstr>Degree of automation in ML</vt:lpstr>
      <vt:lpstr>PowerPoint Presentation</vt:lpstr>
      <vt:lpstr>PowerPoint Presentation</vt:lpstr>
      <vt:lpstr>PowerPoint Presentation</vt:lpstr>
    </vt:vector>
  </TitlesOfParts>
  <Manager/>
  <Company>XING AG</Company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services at XING</dc:title>
  <dc:subject/>
  <dc:creator>XING AG</dc:creator>
  <cp:keywords/>
  <dc:description/>
  <cp:lastModifiedBy>Katja Niemann</cp:lastModifiedBy>
  <cp:revision>318</cp:revision>
  <dcterms:created xsi:type="dcterms:W3CDTF">2015-10-19T13:55:59Z</dcterms:created>
  <dcterms:modified xsi:type="dcterms:W3CDTF">2018-05-13T23:02:36Z</dcterms:modified>
  <cp:category/>
</cp:coreProperties>
</file>